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3"/>
    <p:sldId id="257" r:id="rId4"/>
    <p:sldId id="262" r:id="rId5"/>
    <p:sldId id="279" r:id="rId6"/>
    <p:sldId id="280" r:id="rId7"/>
    <p:sldId id="281" r:id="rId8"/>
    <p:sldId id="263" r:id="rId9"/>
    <p:sldId id="282" r:id="rId10"/>
    <p:sldId id="283" r:id="rId11"/>
    <p:sldId id="285" r:id="rId12"/>
    <p:sldId id="286" r:id="rId13"/>
    <p:sldId id="287" r:id="rId14"/>
    <p:sldId id="288" r:id="rId15"/>
    <p:sldId id="289" r:id="rId16"/>
    <p:sldId id="290" r:id="rId17"/>
    <p:sldId id="292" r:id="rId18"/>
    <p:sldId id="291" r:id="rId19"/>
    <p:sldId id="293" r:id="rId20"/>
    <p:sldId id="294" r:id="rId21"/>
    <p:sldId id="295" r:id="rId22"/>
    <p:sldId id="296" r:id="rId23"/>
    <p:sldId id="297" r:id="rId24"/>
    <p:sldId id="298" r:id="rId25"/>
    <p:sldId id="299" r:id="rId26"/>
    <p:sldId id="300" r:id="rId27"/>
    <p:sldId id="301" r:id="rId28"/>
    <p:sldId id="304" r:id="rId29"/>
    <p:sldId id="305" r:id="rId30"/>
    <p:sldId id="306" r:id="rId31"/>
    <p:sldId id="316" r:id="rId32"/>
    <p:sldId id="307" r:id="rId33"/>
    <p:sldId id="313" r:id="rId34"/>
    <p:sldId id="314" r:id="rId35"/>
    <p:sldId id="315" r:id="rId36"/>
    <p:sldId id="308" r:id="rId37"/>
    <p:sldId id="309" r:id="rId38"/>
    <p:sldId id="310" r:id="rId39"/>
    <p:sldId id="278" r:id="rId40"/>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4"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93" d="100"/>
          <a:sy n="93" d="100"/>
        </p:scale>
        <p:origin x="-426" y="138"/>
      </p:cViewPr>
      <p:guideLst>
        <p:guide orient="horz" pos="2044"/>
        <p:guide pos="384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8" y="1122363"/>
            <a:ext cx="10365899"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397" y="3602039"/>
            <a:ext cx="9146381"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4" y="365128"/>
            <a:ext cx="2629585"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423" y="365128"/>
            <a:ext cx="7736314"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8" y="1709744"/>
            <a:ext cx="10518338"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2068" y="4589469"/>
            <a:ext cx="105183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418" y="1825625"/>
            <a:ext cx="5182949"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3808" y="1825625"/>
            <a:ext cx="5182949"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9"/>
            <a:ext cx="10518338"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0008"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40008" y="2505075"/>
            <a:ext cx="515913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3812"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3812" y="2505075"/>
            <a:ext cx="518453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4538" y="987431"/>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4538" y="987431"/>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9"/>
            <a:ext cx="10518338"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419" y="1825625"/>
            <a:ext cx="10518338" cy="435133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418" y="6356356"/>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3"/>
          </p:nvPr>
        </p:nvSpPr>
        <p:spPr>
          <a:xfrm>
            <a:off x="4039652" y="6356356"/>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2843" y="6356356"/>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686" y="-312516"/>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399" y="-144876"/>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899" y="1571529"/>
            <a:ext cx="1319063"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42" y="2481617"/>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80490" y="28338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950" y="-685187"/>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90" y="4228501"/>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87" y="4429124"/>
            <a:ext cx="2798985"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687" y="5404455"/>
            <a:ext cx="1351540"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5381" y="5533920"/>
            <a:ext cx="1894581"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3623" y="5808599"/>
            <a:ext cx="1894581"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5320" y="373396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1464" y="4306415"/>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1293" y="375401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89205" y="353697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3721" y="491645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9209" y="15675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621553" y="2588291"/>
            <a:ext cx="5117871" cy="521970"/>
          </a:xfrm>
          <a:prstGeom prst="rect">
            <a:avLst/>
          </a:prstGeom>
        </p:spPr>
        <p:txBody>
          <a:bodyPr wrap="square">
            <a:spAutoFit/>
          </a:bodyPr>
          <a:lstStyle/>
          <a:p>
            <a:r>
              <a:rPr lang="en-US" altLang="zh-CN" sz="28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Project 2</a:t>
            </a:r>
            <a:endParaRPr lang="en-US" altLang="zh-CN" sz="28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5" name="直接连接符 24"/>
          <p:cNvCxnSpPr/>
          <p:nvPr/>
        </p:nvCxnSpPr>
        <p:spPr>
          <a:xfrm>
            <a:off x="6621552" y="3298282"/>
            <a:ext cx="46553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21552" y="3516752"/>
            <a:ext cx="4319952" cy="306705"/>
          </a:xfrm>
          <a:prstGeom prst="rect">
            <a:avLst/>
          </a:prstGeom>
          <a:noFill/>
        </p:spPr>
        <p:txBody>
          <a:bodyPr wrap="square" rtlCol="0">
            <a:spAutoFit/>
          </a:bodyPr>
          <a:lstStyle/>
          <a:p>
            <a:r>
              <a:rPr lang="zh-CN" altLang="en-US" sz="1400" dirty="0" err="1">
                <a:solidFill>
                  <a:schemeClr val="tx1">
                    <a:lumMod val="50000"/>
                    <a:lumOff val="50000"/>
                  </a:schemeClr>
                </a:solidFill>
                <a:cs typeface="Arial" panose="020B0604020202020204" pitchFamily="34" charset="0"/>
                <a:sym typeface="+mn-ea"/>
              </a:rPr>
              <a:t>汇报人：</a:t>
            </a:r>
            <a:r>
              <a:rPr lang="zh-CN" altLang="en-US" sz="1400" dirty="0" err="1">
                <a:solidFill>
                  <a:schemeClr val="tx1">
                    <a:lumMod val="50000"/>
                    <a:lumOff val="50000"/>
                  </a:schemeClr>
                </a:solidFill>
                <a:cs typeface="Arial" panose="020B0604020202020204" pitchFamily="34" charset="0"/>
                <a:sym typeface="+mn-ea"/>
              </a:rPr>
              <a:t>吴双</a:t>
            </a:r>
            <a:r>
              <a:rPr lang="en-US" altLang="zh-CN" sz="1400" dirty="0" err="1">
                <a:solidFill>
                  <a:schemeClr val="tx1">
                    <a:lumMod val="50000"/>
                    <a:lumOff val="50000"/>
                  </a:schemeClr>
                </a:solidFill>
                <a:cs typeface="Arial" panose="020B0604020202020204" pitchFamily="34" charset="0"/>
                <a:sym typeface="+mn-ea"/>
              </a:rPr>
              <a:t>  </a:t>
            </a:r>
            <a:r>
              <a:rPr lang="zh-CN" altLang="en-US" sz="1400" dirty="0" err="1">
                <a:solidFill>
                  <a:schemeClr val="tx1">
                    <a:lumMod val="50000"/>
                    <a:lumOff val="50000"/>
                  </a:schemeClr>
                </a:solidFill>
                <a:cs typeface="Arial" panose="020B0604020202020204" pitchFamily="34" charset="0"/>
                <a:sym typeface="+mn-ea"/>
              </a:rPr>
              <a:t>蒲毓川</a:t>
            </a:r>
            <a:r>
              <a:rPr lang="en-US" altLang="zh-CN" sz="1400" dirty="0" err="1">
                <a:solidFill>
                  <a:schemeClr val="tx1">
                    <a:lumMod val="50000"/>
                    <a:lumOff val="50000"/>
                  </a:schemeClr>
                </a:solidFill>
                <a:cs typeface="Arial" panose="020B0604020202020204" pitchFamily="34" charset="0"/>
                <a:sym typeface="+mn-ea"/>
              </a:rPr>
              <a:t>  </a:t>
            </a:r>
            <a:endParaRPr lang="en-US" altLang="zh-CN" sz="1400" dirty="0">
              <a:solidFill>
                <a:schemeClr val="tx1">
                  <a:lumMod val="50000"/>
                  <a:lumOff val="50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2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104390" y="4871085"/>
            <a:ext cx="5560060" cy="1383665"/>
          </a:xfrm>
          <a:prstGeom prst="rect">
            <a:avLst/>
          </a:prstGeom>
          <a:noFill/>
        </p:spPr>
        <p:txBody>
          <a:bodyPr wrap="square" rtlCol="0">
            <a:spAutoFit/>
          </a:bodyPr>
          <a:p>
            <a:r>
              <a:rPr lang="en-US" altLang="zh-CN" sz="1200">
                <a:solidFill>
                  <a:schemeClr val="tx1">
                    <a:lumMod val="95000"/>
                    <a:lumOff val="5000"/>
                  </a:schemeClr>
                </a:solidFill>
                <a:sym typeface="+mn-ea"/>
              </a:rPr>
              <a:t>InsertIntoLeaf</a:t>
            </a:r>
            <a:r>
              <a:rPr lang="zh-CN" altLang="en-US" sz="1200">
                <a:solidFill>
                  <a:schemeClr val="tx1">
                    <a:lumMod val="95000"/>
                    <a:lumOff val="5000"/>
                  </a:schemeClr>
                </a:solidFill>
                <a:sym typeface="+mn-ea"/>
              </a:rPr>
              <a:t>函数实现了在</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叶子节点中插入一个键值对的核心逻辑。它首先通过顺序扫描的方式在叶子节点的有序键数组中查找正确的插入位置，这个过程中同时检查是否存在重复键。一旦找到插入位置，函数会为新的键值对腾出空间：从数组末尾开始，将所有在插入位置之后的元素向后移动一位。然后，函数将新的键值对放入腾出的位置，并更新叶子节点的大小计数。这个实现保持了叶子节点内键的有序性，这是</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树能够高效支持范围查询的关键特性。函数返回插入后的新大小，如果发现重复键则返回</a:t>
            </a:r>
            <a:r>
              <a:rPr lang="en-US" altLang="zh-CN" sz="1200">
                <a:solidFill>
                  <a:schemeClr val="tx1">
                    <a:lumMod val="95000"/>
                    <a:lumOff val="5000"/>
                  </a:schemeClr>
                </a:solidFill>
                <a:sym typeface="+mn-ea"/>
              </a:rPr>
              <a:t>-1</a:t>
            </a:r>
            <a:r>
              <a:rPr lang="zh-CN" altLang="en-US" sz="1200">
                <a:solidFill>
                  <a:schemeClr val="tx1">
                    <a:lumMod val="95000"/>
                    <a:lumOff val="5000"/>
                  </a:schemeClr>
                </a:solidFill>
                <a:sym typeface="+mn-ea"/>
              </a:rPr>
              <a:t>表示插入失败。</a:t>
            </a:r>
            <a:endParaRPr lang="zh-CN" altLang="en-US" sz="1200">
              <a:solidFill>
                <a:schemeClr val="tx1">
                  <a:lumMod val="95000"/>
                  <a:lumOff val="5000"/>
                </a:schemeClr>
              </a:solidFill>
              <a:sym typeface="+mn-ea"/>
            </a:endParaRPr>
          </a:p>
        </p:txBody>
      </p:sp>
      <p:sp>
        <p:nvSpPr>
          <p:cNvPr id="11" name="文本框 10"/>
          <p:cNvSpPr txBox="1"/>
          <p:nvPr/>
        </p:nvSpPr>
        <p:spPr>
          <a:xfrm>
            <a:off x="8233410" y="1134745"/>
            <a:ext cx="206438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pitchFamily="34" charset="-122"/>
              </a:rPr>
              <a:t>InsertIntoLeaf</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14550" y="1145540"/>
            <a:ext cx="5549900" cy="338455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206105" y="1930400"/>
            <a:ext cx="3015615" cy="3046095"/>
          </a:xfrm>
          <a:prstGeom prst="rect">
            <a:avLst/>
          </a:prstGeom>
          <a:noFill/>
        </p:spPr>
        <p:txBody>
          <a:bodyPr wrap="square" rtlCol="0">
            <a:spAutoFit/>
          </a:bodyPr>
          <a:p>
            <a:r>
              <a:rPr lang="en-US" altLang="zh-CN" sz="1200">
                <a:solidFill>
                  <a:schemeClr val="tx1">
                    <a:lumMod val="95000"/>
                    <a:lumOff val="5000"/>
                  </a:schemeClr>
                </a:solidFill>
                <a:sym typeface="+mn-ea"/>
              </a:rPr>
              <a:t>SplitLeaf</a:t>
            </a:r>
            <a:r>
              <a:rPr lang="zh-CN" altLang="en-US" sz="1200">
                <a:solidFill>
                  <a:schemeClr val="tx1">
                    <a:lumMod val="95000"/>
                    <a:lumOff val="5000"/>
                  </a:schemeClr>
                </a:solidFill>
                <a:sym typeface="+mn-ea"/>
              </a:rPr>
              <a:t>函数实现了</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树叶子节点的分裂操作，这是</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树增长的关键机制。当叶子节点因插入而溢出时，需要将其分裂成两个节点以维持树的平衡。函数首先尝试从</a:t>
            </a:r>
            <a:r>
              <a:rPr lang="en-US" altLang="zh-CN" sz="1200">
                <a:solidFill>
                  <a:schemeClr val="tx1">
                    <a:lumMod val="95000"/>
                    <a:lumOff val="5000"/>
                  </a:schemeClr>
                </a:solidFill>
                <a:sym typeface="+mn-ea"/>
              </a:rPr>
              <a:t>buffer pool</a:t>
            </a:r>
            <a:r>
              <a:rPr lang="zh-CN" altLang="en-US" sz="1200">
                <a:solidFill>
                  <a:schemeClr val="tx1">
                    <a:lumMod val="95000"/>
                    <a:lumOff val="5000"/>
                  </a:schemeClr>
                </a:solidFill>
                <a:sym typeface="+mn-ea"/>
              </a:rPr>
              <a:t>分配新页面，如果分配失败则返回空值表示分裂失败。成功分配后，函数将原叶子节点大约一半的元素移动到新叶子节点中：具体来说，它计算中间分裂点（</a:t>
            </a:r>
            <a:r>
              <a:rPr lang="en-US" altLang="zh-CN" sz="1200">
                <a:solidFill>
                  <a:schemeClr val="tx1">
                    <a:lumMod val="95000"/>
                    <a:lumOff val="5000"/>
                  </a:schemeClr>
                </a:solidFill>
                <a:sym typeface="+mn-ea"/>
              </a:rPr>
              <a:t>total_size / 2</a:t>
            </a:r>
            <a:r>
              <a:rPr lang="zh-CN" altLang="en-US" sz="1200">
                <a:solidFill>
                  <a:schemeClr val="tx1">
                    <a:lumMod val="95000"/>
                    <a:lumOff val="5000"/>
                  </a:schemeClr>
                </a:solidFill>
                <a:sym typeface="+mn-ea"/>
              </a:rPr>
              <a:t>），然后将后半部分元素复制到新叶子。之后，函数更新两个叶子节点的大小计数，并维护叶子节点之间的双向链表连接</a:t>
            </a:r>
            <a:r>
              <a:rPr lang="en-US" altLang="zh-CN" sz="1200">
                <a:solidFill>
                  <a:schemeClr val="tx1">
                    <a:lumMod val="95000"/>
                    <a:lumOff val="5000"/>
                  </a:schemeClr>
                </a:solidFill>
                <a:sym typeface="+mn-ea"/>
              </a:rPr>
              <a:t>——</a:t>
            </a:r>
            <a:r>
              <a:rPr lang="zh-CN" altLang="en-US" sz="1200">
                <a:solidFill>
                  <a:schemeClr val="tx1">
                    <a:lumMod val="95000"/>
                    <a:lumOff val="5000"/>
                  </a:schemeClr>
                </a:solidFill>
                <a:sym typeface="+mn-ea"/>
              </a:rPr>
              <a:t>这是</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树支持高效范围查询的重要特性。最后，函数返回新叶子节点的第一个键，这个键将作为</a:t>
            </a:r>
            <a:r>
              <a:rPr lang="en-US" altLang="zh-CN" sz="1200">
                <a:solidFill>
                  <a:schemeClr val="tx1">
                    <a:lumMod val="95000"/>
                    <a:lumOff val="5000"/>
                  </a:schemeClr>
                </a:solidFill>
                <a:sym typeface="+mn-ea"/>
              </a:rPr>
              <a:t>"</a:t>
            </a:r>
            <a:r>
              <a:rPr lang="zh-CN" altLang="en-US" sz="1200">
                <a:solidFill>
                  <a:schemeClr val="tx1">
                    <a:lumMod val="95000"/>
                    <a:lumOff val="5000"/>
                  </a:schemeClr>
                </a:solidFill>
                <a:sym typeface="+mn-ea"/>
              </a:rPr>
              <a:t>分裂键</a:t>
            </a:r>
            <a:r>
              <a:rPr lang="en-US" altLang="zh-CN" sz="1200">
                <a:solidFill>
                  <a:schemeClr val="tx1">
                    <a:lumMod val="95000"/>
                    <a:lumOff val="5000"/>
                  </a:schemeClr>
                </a:solidFill>
                <a:sym typeface="+mn-ea"/>
              </a:rPr>
              <a:t>"</a:t>
            </a:r>
            <a:r>
              <a:rPr lang="zh-CN" altLang="en-US" sz="1200">
                <a:solidFill>
                  <a:schemeClr val="tx1">
                    <a:lumMod val="95000"/>
                    <a:lumOff val="5000"/>
                  </a:schemeClr>
                </a:solidFill>
                <a:sym typeface="+mn-ea"/>
              </a:rPr>
              <a:t>被插入到父节点中，用于在父节点中分隔对这两个叶子的引用。</a:t>
            </a:r>
            <a:endParaRPr lang="zh-CN" altLang="en-US" sz="1200">
              <a:solidFill>
                <a:schemeClr val="tx1">
                  <a:lumMod val="95000"/>
                  <a:lumOff val="5000"/>
                </a:schemeClr>
              </a:solidFill>
              <a:sym typeface="+mn-ea"/>
            </a:endParaRPr>
          </a:p>
        </p:txBody>
      </p:sp>
      <p:sp>
        <p:nvSpPr>
          <p:cNvPr id="11" name="文本框 10"/>
          <p:cNvSpPr txBox="1"/>
          <p:nvPr/>
        </p:nvSpPr>
        <p:spPr>
          <a:xfrm>
            <a:off x="8206105" y="1227455"/>
            <a:ext cx="158496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pitchFamily="34" charset="-122"/>
              </a:rPr>
              <a:t>SplitLeaf</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14550" y="1052830"/>
            <a:ext cx="5449570" cy="463486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114550" y="5040630"/>
            <a:ext cx="5532755" cy="275590"/>
          </a:xfrm>
          <a:prstGeom prst="rect">
            <a:avLst/>
          </a:prstGeom>
          <a:noFill/>
        </p:spPr>
        <p:txBody>
          <a:bodyPr wrap="square" rtlCol="0">
            <a:spAutoFit/>
          </a:bodyPr>
          <a:p>
            <a:r>
              <a:rPr lang="zh-CN" altLang="en-US" sz="1200">
                <a:solidFill>
                  <a:schemeClr val="tx1">
                    <a:lumMod val="95000"/>
                    <a:lumOff val="5000"/>
                  </a:schemeClr>
                </a:solidFill>
                <a:sym typeface="+mn-ea"/>
              </a:rPr>
              <a:t>检查父节点状态，若原节点是根节点（没有父节点），</a:t>
            </a:r>
            <a:r>
              <a:rPr lang="zh-CN" altLang="en-US" sz="1200">
                <a:solidFill>
                  <a:schemeClr val="tx1">
                    <a:lumMod val="95000"/>
                    <a:lumOff val="5000"/>
                  </a:schemeClr>
                </a:solidFill>
                <a:sym typeface="+mn-ea"/>
              </a:rPr>
              <a:t>则创建新根节点</a:t>
            </a:r>
            <a:endParaRPr lang="zh-CN" altLang="en-US" sz="1200">
              <a:solidFill>
                <a:schemeClr val="tx1">
                  <a:lumMod val="95000"/>
                  <a:lumOff val="5000"/>
                </a:schemeClr>
              </a:solidFill>
              <a:sym typeface="+mn-ea"/>
            </a:endParaRPr>
          </a:p>
        </p:txBody>
      </p:sp>
      <p:sp>
        <p:nvSpPr>
          <p:cNvPr id="11" name="文本框 10"/>
          <p:cNvSpPr txBox="1"/>
          <p:nvPr/>
        </p:nvSpPr>
        <p:spPr>
          <a:xfrm>
            <a:off x="8152130" y="1389380"/>
            <a:ext cx="230060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InsertIntoParent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131695" y="1052830"/>
            <a:ext cx="5516245" cy="362775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81835" y="3242945"/>
            <a:ext cx="5532755" cy="275590"/>
          </a:xfrm>
          <a:prstGeom prst="rect">
            <a:avLst/>
          </a:prstGeom>
          <a:noFill/>
        </p:spPr>
        <p:txBody>
          <a:bodyPr wrap="square" rtlCol="0">
            <a:spAutoFit/>
          </a:bodyPr>
          <a:p>
            <a:r>
              <a:rPr lang="zh-CN" altLang="en-US" sz="1200">
                <a:solidFill>
                  <a:schemeClr val="tx1">
                    <a:lumMod val="95000"/>
                    <a:lumOff val="5000"/>
                  </a:schemeClr>
                </a:solidFill>
                <a:sym typeface="+mn-ea"/>
              </a:rPr>
              <a:t>查找插入位置</a:t>
            </a:r>
            <a:endParaRPr lang="zh-CN" altLang="en-US" sz="1200">
              <a:solidFill>
                <a:schemeClr val="tx1">
                  <a:lumMod val="95000"/>
                  <a:lumOff val="5000"/>
                </a:schemeClr>
              </a:solidFill>
              <a:sym typeface="+mn-ea"/>
            </a:endParaRPr>
          </a:p>
        </p:txBody>
      </p:sp>
      <p:sp>
        <p:nvSpPr>
          <p:cNvPr id="11" name="文本框 10"/>
          <p:cNvSpPr txBox="1"/>
          <p:nvPr/>
        </p:nvSpPr>
        <p:spPr>
          <a:xfrm>
            <a:off x="8152130" y="1389380"/>
            <a:ext cx="230060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InsertIntoParent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81835" y="1052830"/>
            <a:ext cx="6020435" cy="1949450"/>
          </a:xfrm>
          <a:prstGeom prst="rect">
            <a:avLst/>
          </a:prstGeom>
        </p:spPr>
      </p:pic>
      <p:pic>
        <p:nvPicPr>
          <p:cNvPr id="3" name="图片 2"/>
          <p:cNvPicPr>
            <a:picLocks noChangeAspect="1"/>
          </p:cNvPicPr>
          <p:nvPr/>
        </p:nvPicPr>
        <p:blipFill>
          <a:blip r:embed="rId2"/>
          <a:stretch>
            <a:fillRect/>
          </a:stretch>
        </p:blipFill>
        <p:spPr>
          <a:xfrm>
            <a:off x="1981835" y="3759200"/>
            <a:ext cx="6028690" cy="1346200"/>
          </a:xfrm>
          <a:prstGeom prst="rect">
            <a:avLst/>
          </a:prstGeom>
        </p:spPr>
      </p:pic>
      <p:sp>
        <p:nvSpPr>
          <p:cNvPr id="4" name="文本框 3"/>
          <p:cNvSpPr txBox="1"/>
          <p:nvPr/>
        </p:nvSpPr>
        <p:spPr>
          <a:xfrm>
            <a:off x="1981835" y="5346065"/>
            <a:ext cx="5532755" cy="275590"/>
          </a:xfrm>
          <a:prstGeom prst="rect">
            <a:avLst/>
          </a:prstGeom>
          <a:noFill/>
        </p:spPr>
        <p:txBody>
          <a:bodyPr wrap="square" rtlCol="0">
            <a:spAutoFit/>
          </a:bodyPr>
          <a:p>
            <a:r>
              <a:rPr lang="zh-CN" altLang="en-US" sz="1200">
                <a:solidFill>
                  <a:schemeClr val="tx1">
                    <a:lumMod val="95000"/>
                    <a:lumOff val="5000"/>
                  </a:schemeClr>
                </a:solidFill>
                <a:sym typeface="+mn-ea"/>
              </a:rPr>
              <a:t>插入到父节点</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79930" y="5586730"/>
            <a:ext cx="3232785" cy="275590"/>
          </a:xfrm>
          <a:prstGeom prst="rect">
            <a:avLst/>
          </a:prstGeom>
          <a:noFill/>
        </p:spPr>
        <p:txBody>
          <a:bodyPr wrap="square" rtlCol="0">
            <a:spAutoFit/>
          </a:bodyPr>
          <a:p>
            <a:r>
              <a:rPr lang="zh-CN" altLang="en-US" sz="1200">
                <a:solidFill>
                  <a:schemeClr val="tx1">
                    <a:lumMod val="95000"/>
                    <a:lumOff val="5000"/>
                  </a:schemeClr>
                </a:solidFill>
                <a:sym typeface="+mn-ea"/>
              </a:rPr>
              <a:t>父节点溢出检查与分裂</a:t>
            </a:r>
            <a:endParaRPr lang="zh-CN" altLang="en-US" sz="1200">
              <a:solidFill>
                <a:schemeClr val="tx1">
                  <a:lumMod val="95000"/>
                  <a:lumOff val="5000"/>
                </a:schemeClr>
              </a:solidFill>
              <a:sym typeface="+mn-ea"/>
            </a:endParaRPr>
          </a:p>
        </p:txBody>
      </p:sp>
      <p:sp>
        <p:nvSpPr>
          <p:cNvPr id="11" name="文本框 10"/>
          <p:cNvSpPr txBox="1"/>
          <p:nvPr/>
        </p:nvSpPr>
        <p:spPr>
          <a:xfrm>
            <a:off x="7760970" y="1389380"/>
            <a:ext cx="230060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InsertIntoParent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7449820" y="2038985"/>
            <a:ext cx="3717925" cy="2122805"/>
          </a:xfrm>
          <a:prstGeom prst="rect">
            <a:avLst/>
          </a:prstGeom>
          <a:noFill/>
        </p:spPr>
        <p:txBody>
          <a:bodyPr wrap="square" rtlCol="0">
            <a:spAutoFit/>
          </a:bodyPr>
          <a:p>
            <a:r>
              <a:rPr lang="en-US" altLang="zh-CN" sz="1200">
                <a:solidFill>
                  <a:schemeClr val="tx1">
                    <a:lumMod val="95000"/>
                    <a:lumOff val="5000"/>
                  </a:schemeClr>
                </a:solidFill>
                <a:sym typeface="+mn-ea"/>
              </a:rPr>
              <a:t>InsertIntoParent</a:t>
            </a:r>
            <a:r>
              <a:rPr lang="zh-CN" altLang="en-US" sz="1200">
                <a:solidFill>
                  <a:schemeClr val="tx1">
                    <a:lumMod val="95000"/>
                    <a:lumOff val="5000"/>
                  </a:schemeClr>
                </a:solidFill>
                <a:sym typeface="+mn-ea"/>
              </a:rPr>
              <a:t>函数是</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插入操作中最关键的组件，负责处理分裂的向上传播。当叶子节点或内部节点分裂后，需要将分裂产生的新节点插入到其父节点中。函数首先检查原节点是否是根节点：如果是，则创建新的根内部节点，将原节点和新节点作为其两个子节点。如果原节点有父节点，则在父节点中查找原节点的位置，将分裂键和新节点插入到该位置之后。插入后，函数检查父节点是否因插入而溢出（超过最大容量）。如果溢出，则执行内部节点分裂：将父节点大约一半的元素移动到新内部节点中，然后将新内部节点递归插入到祖父节点中。</a:t>
            </a:r>
            <a:endParaRPr lang="zh-CN" altLang="en-US" sz="1200">
              <a:solidFill>
                <a:schemeClr val="tx1">
                  <a:lumMod val="95000"/>
                  <a:lumOff val="5000"/>
                </a:schemeClr>
              </a:solidFill>
              <a:sym typeface="+mn-ea"/>
            </a:endParaRPr>
          </a:p>
        </p:txBody>
      </p:sp>
      <p:pic>
        <p:nvPicPr>
          <p:cNvPr id="5" name="图片 4"/>
          <p:cNvPicPr>
            <a:picLocks noChangeAspect="1"/>
          </p:cNvPicPr>
          <p:nvPr/>
        </p:nvPicPr>
        <p:blipFill>
          <a:blip r:embed="rId1"/>
          <a:stretch>
            <a:fillRect/>
          </a:stretch>
        </p:blipFill>
        <p:spPr>
          <a:xfrm>
            <a:off x="1981835" y="1227455"/>
            <a:ext cx="4893945" cy="2592705"/>
          </a:xfrm>
          <a:prstGeom prst="rect">
            <a:avLst/>
          </a:prstGeom>
        </p:spPr>
      </p:pic>
      <p:pic>
        <p:nvPicPr>
          <p:cNvPr id="7" name="图片 6"/>
          <p:cNvPicPr>
            <a:picLocks noChangeAspect="1"/>
          </p:cNvPicPr>
          <p:nvPr/>
        </p:nvPicPr>
        <p:blipFill>
          <a:blip r:embed="rId2"/>
          <a:stretch>
            <a:fillRect/>
          </a:stretch>
        </p:blipFill>
        <p:spPr>
          <a:xfrm>
            <a:off x="1979930" y="3782060"/>
            <a:ext cx="4895850" cy="159385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152130" y="1184275"/>
            <a:ext cx="230060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Remove</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392795" y="167957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快速处理空树的特殊情况</a:t>
            </a:r>
            <a:endParaRPr lang="zh-CN" altLang="en-US" sz="1200">
              <a:solidFill>
                <a:schemeClr val="tx1">
                  <a:lumMod val="95000"/>
                  <a:lumOff val="5000"/>
                </a:schemeClr>
              </a:solidFill>
              <a:sym typeface="+mn-ea"/>
            </a:endParaRPr>
          </a:p>
        </p:txBody>
      </p:sp>
      <p:pic>
        <p:nvPicPr>
          <p:cNvPr id="5" name="图片 4"/>
          <p:cNvPicPr>
            <a:picLocks noChangeAspect="1"/>
          </p:cNvPicPr>
          <p:nvPr/>
        </p:nvPicPr>
        <p:blipFill>
          <a:blip r:embed="rId1"/>
          <a:stretch>
            <a:fillRect/>
          </a:stretch>
        </p:blipFill>
        <p:spPr>
          <a:xfrm>
            <a:off x="2013585" y="1184275"/>
            <a:ext cx="5663565" cy="4662805"/>
          </a:xfrm>
          <a:prstGeom prst="rect">
            <a:avLst/>
          </a:prstGeom>
        </p:spPr>
      </p:pic>
      <p:sp>
        <p:nvSpPr>
          <p:cNvPr id="6" name="文本框 5"/>
          <p:cNvSpPr txBox="1"/>
          <p:nvPr/>
        </p:nvSpPr>
        <p:spPr>
          <a:xfrm>
            <a:off x="8392795" y="218122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找到包含要删除键的叶子页面</a:t>
            </a:r>
            <a:endParaRPr lang="zh-CN" altLang="en-US" sz="1200">
              <a:solidFill>
                <a:schemeClr val="tx1">
                  <a:lumMod val="95000"/>
                  <a:lumOff val="5000"/>
                </a:schemeClr>
              </a:solidFill>
              <a:sym typeface="+mn-ea"/>
            </a:endParaRPr>
          </a:p>
        </p:txBody>
      </p:sp>
      <p:sp>
        <p:nvSpPr>
          <p:cNvPr id="7" name="文本框 6"/>
          <p:cNvSpPr txBox="1"/>
          <p:nvPr/>
        </p:nvSpPr>
        <p:spPr>
          <a:xfrm>
            <a:off x="8392795" y="372427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查找键是否存在</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152130" y="1085215"/>
            <a:ext cx="230060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Remove</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392795" y="157289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执行删除操作</a:t>
            </a:r>
            <a:endParaRPr lang="zh-CN" altLang="en-US" sz="1200">
              <a:solidFill>
                <a:schemeClr val="tx1">
                  <a:lumMod val="95000"/>
                  <a:lumOff val="5000"/>
                </a:schemeClr>
              </a:solidFill>
              <a:sym typeface="+mn-ea"/>
            </a:endParaRPr>
          </a:p>
        </p:txBody>
      </p:sp>
      <p:sp>
        <p:nvSpPr>
          <p:cNvPr id="6" name="文本框 5"/>
          <p:cNvSpPr txBox="1"/>
          <p:nvPr/>
        </p:nvSpPr>
        <p:spPr>
          <a:xfrm>
            <a:off x="8392795" y="203517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处理删除后根节点的特殊情况</a:t>
            </a:r>
            <a:endParaRPr lang="zh-CN" altLang="en-US" sz="1200">
              <a:solidFill>
                <a:schemeClr val="tx1">
                  <a:lumMod val="95000"/>
                  <a:lumOff val="5000"/>
                </a:schemeClr>
              </a:solidFill>
              <a:sym typeface="+mn-ea"/>
            </a:endParaRPr>
          </a:p>
        </p:txBody>
      </p:sp>
      <p:sp>
        <p:nvSpPr>
          <p:cNvPr id="7" name="文本框 6"/>
          <p:cNvSpPr txBox="1"/>
          <p:nvPr/>
        </p:nvSpPr>
        <p:spPr>
          <a:xfrm>
            <a:off x="8392795" y="2609215"/>
            <a:ext cx="3647440" cy="275590"/>
          </a:xfrm>
          <a:prstGeom prst="rect">
            <a:avLst/>
          </a:prstGeom>
          <a:noFill/>
        </p:spPr>
        <p:txBody>
          <a:bodyPr wrap="square" rtlCol="0">
            <a:spAutoFit/>
          </a:bodyPr>
          <a:p>
            <a:r>
              <a:rPr lang="zh-CN" altLang="en-US" sz="1200">
                <a:solidFill>
                  <a:schemeClr val="tx1">
                    <a:lumMod val="95000"/>
                    <a:lumOff val="5000"/>
                  </a:schemeClr>
                </a:solidFill>
                <a:sym typeface="+mn-ea"/>
              </a:rPr>
              <a:t>非根节点合并</a:t>
            </a:r>
            <a:r>
              <a:rPr lang="en-US" altLang="zh-CN" sz="1200">
                <a:solidFill>
                  <a:schemeClr val="tx1">
                    <a:lumMod val="95000"/>
                    <a:lumOff val="5000"/>
                  </a:schemeClr>
                </a:solidFill>
                <a:sym typeface="+mn-ea"/>
              </a:rPr>
              <a:t>/</a:t>
            </a:r>
            <a:r>
              <a:rPr lang="zh-CN" altLang="en-US" sz="1200">
                <a:solidFill>
                  <a:schemeClr val="tx1">
                    <a:lumMod val="95000"/>
                    <a:lumOff val="5000"/>
                  </a:schemeClr>
                </a:solidFill>
                <a:sym typeface="+mn-ea"/>
              </a:rPr>
              <a:t>重分配</a:t>
            </a:r>
            <a:r>
              <a:rPr lang="en-US" altLang="zh-CN" sz="1200">
                <a:solidFill>
                  <a:schemeClr val="tx1">
                    <a:lumMod val="95000"/>
                    <a:lumOff val="5000"/>
                  </a:schemeClr>
                </a:solidFill>
                <a:sym typeface="+mn-ea"/>
              </a:rPr>
              <a:t> </a:t>
            </a:r>
            <a:endParaRPr lang="en-US" altLang="zh-CN"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2099310" y="1127125"/>
            <a:ext cx="5821045" cy="3462020"/>
          </a:xfrm>
          <a:prstGeom prst="rect">
            <a:avLst/>
          </a:prstGeom>
        </p:spPr>
      </p:pic>
      <p:sp>
        <p:nvSpPr>
          <p:cNvPr id="3" name="文本框 2"/>
          <p:cNvSpPr txBox="1"/>
          <p:nvPr/>
        </p:nvSpPr>
        <p:spPr>
          <a:xfrm>
            <a:off x="1871345" y="4735195"/>
            <a:ext cx="6404610" cy="1568450"/>
          </a:xfrm>
          <a:prstGeom prst="rect">
            <a:avLst/>
          </a:prstGeom>
          <a:noFill/>
        </p:spPr>
        <p:txBody>
          <a:bodyPr wrap="square" rtlCol="0">
            <a:spAutoFit/>
          </a:bodyPr>
          <a:p>
            <a:r>
              <a:rPr lang="en-US" altLang="zh-CN" sz="1200">
                <a:solidFill>
                  <a:schemeClr val="tx1">
                    <a:lumMod val="95000"/>
                    <a:lumOff val="5000"/>
                  </a:schemeClr>
                </a:solidFill>
                <a:sym typeface="+mn-ea"/>
              </a:rPr>
              <a:t>Remove</a:t>
            </a:r>
            <a:r>
              <a:rPr lang="zh-CN" altLang="en-US" sz="1200">
                <a:solidFill>
                  <a:schemeClr val="tx1">
                    <a:lumMod val="95000"/>
                    <a:lumOff val="5000"/>
                  </a:schemeClr>
                </a:solidFill>
                <a:sym typeface="+mn-ea"/>
              </a:rPr>
              <a:t>函数实现了</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树的并发安全删除操作。它首先检查树是否为空，为空则直接返回。对于非空树，函数通过</a:t>
            </a:r>
            <a:r>
              <a:rPr lang="en-US" altLang="zh-CN" sz="1200">
                <a:solidFill>
                  <a:schemeClr val="tx1">
                    <a:lumMod val="95000"/>
                    <a:lumOff val="5000"/>
                  </a:schemeClr>
                </a:solidFill>
                <a:sym typeface="+mn-ea"/>
              </a:rPr>
              <a:t>FindLeafPageConcurrent</a:t>
            </a:r>
            <a:r>
              <a:rPr lang="zh-CN" altLang="en-US" sz="1200">
                <a:solidFill>
                  <a:schemeClr val="tx1">
                    <a:lumMod val="95000"/>
                    <a:lumOff val="5000"/>
                  </a:schemeClr>
                </a:solidFill>
                <a:sym typeface="+mn-ea"/>
              </a:rPr>
              <a:t>并发安全地查找包含目标键的叶子节点，该函数使用锁耦合技术管理锁的获取和释放。找到叶子后，函数遍历叶子节点确认键确实存在，如果不存在则清理资源返回。确认键存在后，调用</a:t>
            </a:r>
            <a:r>
              <a:rPr lang="en-US" altLang="zh-CN" sz="1200">
                <a:solidFill>
                  <a:schemeClr val="tx1">
                    <a:lumMod val="95000"/>
                    <a:lumOff val="5000"/>
                  </a:schemeClr>
                </a:solidFill>
                <a:sym typeface="+mn-ea"/>
              </a:rPr>
              <a:t>RemoveEntry</a:t>
            </a:r>
            <a:r>
              <a:rPr lang="zh-CN" altLang="en-US" sz="1200">
                <a:solidFill>
                  <a:schemeClr val="tx1">
                    <a:lumMod val="95000"/>
                    <a:lumOff val="5000"/>
                  </a:schemeClr>
                </a:solidFill>
                <a:sym typeface="+mn-ea"/>
              </a:rPr>
              <a:t>从叶子中删除该键值对。删除后，函数检查叶子是否是根节点：如果是根节点，调用</a:t>
            </a:r>
            <a:r>
              <a:rPr lang="en-US" altLang="zh-CN" sz="1200">
                <a:solidFill>
                  <a:schemeClr val="tx1">
                    <a:lumMod val="95000"/>
                    <a:lumOff val="5000"/>
                  </a:schemeClr>
                </a:solidFill>
                <a:sym typeface="+mn-ea"/>
              </a:rPr>
              <a:t>AdjustRoot</a:t>
            </a:r>
            <a:r>
              <a:rPr lang="zh-CN" altLang="en-US" sz="1200">
                <a:solidFill>
                  <a:schemeClr val="tx1">
                    <a:lumMod val="95000"/>
                    <a:lumOff val="5000"/>
                  </a:schemeClr>
                </a:solidFill>
                <a:sym typeface="+mn-ea"/>
              </a:rPr>
              <a:t>处理根的收缩（可能将唯一子节点提升为新根或删除空根）。如果不是根节点，则检查叶子是否下溢（大小小于最小容量），如果下溢则调用</a:t>
            </a:r>
            <a:r>
              <a:rPr lang="en-US" altLang="zh-CN" sz="1200">
                <a:solidFill>
                  <a:schemeClr val="tx1">
                    <a:lumMod val="95000"/>
                    <a:lumOff val="5000"/>
                  </a:schemeClr>
                </a:solidFill>
                <a:sym typeface="+mn-ea"/>
              </a:rPr>
              <a:t>CoalesceOrRedistribute</a:t>
            </a:r>
            <a:r>
              <a:rPr lang="zh-CN" altLang="en-US" sz="1200">
                <a:solidFill>
                  <a:schemeClr val="tx1">
                    <a:lumMod val="95000"/>
                    <a:lumOff val="5000"/>
                  </a:schemeClr>
                </a:solidFill>
                <a:sym typeface="+mn-ea"/>
              </a:rPr>
              <a:t>进行合并或重分配，这可能涉及从兄弟节点借元素或与兄弟节点合并，并可能递归向上传播。最后，函数仔细释放所有持有的锁和固定的页面资源。</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2341880"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RemoveEntry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判断节点是叶子节点还是内部节点</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在节点中查找要删除的键</a:t>
            </a:r>
            <a:endParaRPr lang="zh-CN" altLang="en-US" sz="1200">
              <a:solidFill>
                <a:schemeClr val="tx1">
                  <a:lumMod val="95000"/>
                  <a:lumOff val="5000"/>
                </a:schemeClr>
              </a:solidFill>
              <a:sym typeface="+mn-ea"/>
            </a:endParaRPr>
          </a:p>
        </p:txBody>
      </p:sp>
      <p:sp>
        <p:nvSpPr>
          <p:cNvPr id="7" name="文本框 6"/>
          <p:cNvSpPr txBox="1"/>
          <p:nvPr/>
        </p:nvSpPr>
        <p:spPr>
          <a:xfrm>
            <a:off x="8126095" y="2609215"/>
            <a:ext cx="2757805" cy="510540"/>
          </a:xfrm>
          <a:prstGeom prst="rect">
            <a:avLst/>
          </a:prstGeom>
          <a:noFill/>
        </p:spPr>
        <p:txBody>
          <a:bodyPr wrap="square" rtlCol="0">
            <a:noAutofit/>
          </a:bodyPr>
          <a:p>
            <a:r>
              <a:rPr lang="zh-CN" altLang="en-US" sz="1200">
                <a:solidFill>
                  <a:schemeClr val="tx1">
                    <a:lumMod val="95000"/>
                    <a:lumOff val="5000"/>
                  </a:schemeClr>
                </a:solidFill>
                <a:sym typeface="+mn-ea"/>
              </a:rPr>
              <a:t>检查是否找到要删除的键，如果没找到要删除的键，则直接返回</a:t>
            </a:r>
            <a:r>
              <a:rPr lang="en-US" altLang="zh-CN" sz="1200">
                <a:solidFill>
                  <a:schemeClr val="tx1">
                    <a:lumMod val="95000"/>
                    <a:lumOff val="5000"/>
                  </a:schemeClr>
                </a:solidFill>
                <a:sym typeface="+mn-ea"/>
              </a:rPr>
              <a:t> </a:t>
            </a:r>
            <a:endParaRPr lang="en-US" altLang="zh-CN" sz="1200">
              <a:solidFill>
                <a:schemeClr val="tx1">
                  <a:lumMod val="95000"/>
                  <a:lumOff val="5000"/>
                </a:schemeClr>
              </a:solidFill>
              <a:sym typeface="+mn-ea"/>
            </a:endParaRPr>
          </a:p>
        </p:txBody>
      </p:sp>
      <p:sp>
        <p:nvSpPr>
          <p:cNvPr id="3" name="文本框 2"/>
          <p:cNvSpPr txBox="1"/>
          <p:nvPr/>
        </p:nvSpPr>
        <p:spPr>
          <a:xfrm>
            <a:off x="8126095" y="3923030"/>
            <a:ext cx="3548380" cy="1753235"/>
          </a:xfrm>
          <a:prstGeom prst="rect">
            <a:avLst/>
          </a:prstGeom>
          <a:noFill/>
        </p:spPr>
        <p:txBody>
          <a:bodyPr wrap="square" rtlCol="0">
            <a:spAutoFit/>
          </a:bodyPr>
          <a:p>
            <a:r>
              <a:rPr lang="en-US" altLang="zh-CN" sz="1200">
                <a:latin typeface="Arial" panose="020B0604020202020204" pitchFamily="34" charset="0"/>
                <a:ea typeface="微软雅黑" panose="020B0503020204020204" pitchFamily="34" charset="-122"/>
                <a:sym typeface="+mn-ea"/>
              </a:rPr>
              <a:t>RemoveEntry()</a:t>
            </a:r>
            <a:r>
              <a:rPr lang="zh-CN" altLang="en-US" sz="1200">
                <a:solidFill>
                  <a:schemeClr val="tx1">
                    <a:lumMod val="95000"/>
                    <a:lumOff val="5000"/>
                  </a:schemeClr>
                </a:solidFill>
                <a:sym typeface="+mn-ea"/>
              </a:rPr>
              <a:t>函数的核心原理是从</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树节点中删除指定的键值对，同时保持数据的连续存储。对于叶子节点，它存储的是实际的键值对（</a:t>
            </a:r>
            <a:r>
              <a:rPr lang="en-US" altLang="zh-CN" sz="1200">
                <a:solidFill>
                  <a:schemeClr val="tx1">
                    <a:lumMod val="95000"/>
                    <a:lumOff val="5000"/>
                  </a:schemeClr>
                </a:solidFill>
                <a:sym typeface="+mn-ea"/>
              </a:rPr>
              <a:t>Key-Value</a:t>
            </a:r>
            <a:r>
              <a:rPr lang="zh-CN" altLang="en-US" sz="1200">
                <a:solidFill>
                  <a:schemeClr val="tx1">
                    <a:lumMod val="95000"/>
                    <a:lumOff val="5000"/>
                  </a:schemeClr>
                </a:solidFill>
                <a:sym typeface="+mn-ea"/>
              </a:rPr>
              <a:t>）；对于内部节点，它存储的是路由键和子页面指针（</a:t>
            </a:r>
            <a:r>
              <a:rPr lang="en-US" altLang="zh-CN" sz="1200">
                <a:solidFill>
                  <a:schemeClr val="tx1">
                    <a:lumMod val="95000"/>
                    <a:lumOff val="5000"/>
                  </a:schemeClr>
                </a:solidFill>
                <a:sym typeface="+mn-ea"/>
              </a:rPr>
              <a:t>Key-PageID</a:t>
            </a:r>
            <a:r>
              <a:rPr lang="zh-CN" altLang="en-US" sz="1200">
                <a:solidFill>
                  <a:schemeClr val="tx1">
                    <a:lumMod val="95000"/>
                    <a:lumOff val="5000"/>
                  </a:schemeClr>
                </a:solidFill>
                <a:sym typeface="+mn-ea"/>
              </a:rPr>
              <a:t>）。函数首先判断节点类型，然后线性搜索找到要删除的键的位置，如果找不到则直接返回；找到后通过将后续所有元素向前移动一位来覆盖删除位置，从而在物理存储上删除该元素，最后更新节点的大小计数器。</a:t>
            </a:r>
            <a:endParaRPr lang="zh-CN" altLang="en-US" sz="1200">
              <a:solidFill>
                <a:schemeClr val="tx1">
                  <a:lumMod val="95000"/>
                  <a:lumOff val="5000"/>
                </a:schemeClr>
              </a:solidFill>
              <a:sym typeface="+mn-ea"/>
            </a:endParaRPr>
          </a:p>
        </p:txBody>
      </p:sp>
      <p:pic>
        <p:nvPicPr>
          <p:cNvPr id="8" name="图片 7"/>
          <p:cNvPicPr>
            <a:picLocks noChangeAspect="1"/>
          </p:cNvPicPr>
          <p:nvPr/>
        </p:nvPicPr>
        <p:blipFill>
          <a:blip r:embed="rId1"/>
          <a:stretch>
            <a:fillRect/>
          </a:stretch>
        </p:blipFill>
        <p:spPr>
          <a:xfrm>
            <a:off x="1903095" y="952500"/>
            <a:ext cx="5473065" cy="1864995"/>
          </a:xfrm>
          <a:prstGeom prst="rect">
            <a:avLst/>
          </a:prstGeom>
        </p:spPr>
      </p:pic>
      <p:pic>
        <p:nvPicPr>
          <p:cNvPr id="9" name="图片 8"/>
          <p:cNvPicPr>
            <a:picLocks noChangeAspect="1"/>
          </p:cNvPicPr>
          <p:nvPr/>
        </p:nvPicPr>
        <p:blipFill>
          <a:blip r:embed="rId2"/>
          <a:stretch>
            <a:fillRect/>
          </a:stretch>
        </p:blipFill>
        <p:spPr>
          <a:xfrm>
            <a:off x="1903095" y="2710180"/>
            <a:ext cx="5467985" cy="3436620"/>
          </a:xfrm>
          <a:prstGeom prst="rect">
            <a:avLst/>
          </a:prstGeom>
        </p:spPr>
      </p:pic>
      <p:sp>
        <p:nvSpPr>
          <p:cNvPr id="10" name="文本框 9"/>
          <p:cNvSpPr txBox="1"/>
          <p:nvPr/>
        </p:nvSpPr>
        <p:spPr>
          <a:xfrm>
            <a:off x="8126095" y="3291205"/>
            <a:ext cx="2757805" cy="460375"/>
          </a:xfrm>
          <a:prstGeom prst="rect">
            <a:avLst/>
          </a:prstGeom>
          <a:noFill/>
        </p:spPr>
        <p:txBody>
          <a:bodyPr wrap="square" rtlCol="0">
            <a:spAutoFit/>
          </a:bodyPr>
          <a:p>
            <a:r>
              <a:rPr lang="zh-CN" altLang="en-US" sz="1200">
                <a:solidFill>
                  <a:schemeClr val="tx1">
                    <a:lumMod val="95000"/>
                    <a:lumOff val="5000"/>
                  </a:schemeClr>
                </a:solidFill>
                <a:sym typeface="+mn-ea"/>
              </a:rPr>
              <a:t>执行实际的删除操作并更新节点的大小计数器</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处理根节点的特殊情况</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856865" cy="460375"/>
          </a:xfrm>
          <a:prstGeom prst="rect">
            <a:avLst/>
          </a:prstGeom>
          <a:noFill/>
        </p:spPr>
        <p:txBody>
          <a:bodyPr wrap="square" rtlCol="0">
            <a:spAutoFit/>
          </a:bodyPr>
          <a:p>
            <a:r>
              <a:rPr lang="zh-CN" altLang="en-US" sz="1200">
                <a:solidFill>
                  <a:schemeClr val="tx1">
                    <a:lumMod val="95000"/>
                    <a:lumOff val="5000"/>
                  </a:schemeClr>
                </a:solidFill>
                <a:sym typeface="+mn-ea"/>
              </a:rPr>
              <a:t>获取父节点信息并定位当前节点在父节点中的位置</a:t>
            </a:r>
            <a:endParaRPr lang="zh-CN" altLang="en-US" sz="1200">
              <a:solidFill>
                <a:schemeClr val="tx1">
                  <a:lumMod val="95000"/>
                  <a:lumOff val="5000"/>
                </a:schemeClr>
              </a:solidFill>
              <a:sym typeface="+mn-ea"/>
            </a:endParaRPr>
          </a:p>
        </p:txBody>
      </p:sp>
      <p:sp>
        <p:nvSpPr>
          <p:cNvPr id="10" name="文本框 9"/>
          <p:cNvSpPr txBox="1"/>
          <p:nvPr/>
        </p:nvSpPr>
        <p:spPr>
          <a:xfrm>
            <a:off x="8150225" y="357060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选择合适的兄弟节点（优先左兄弟）</a:t>
            </a:r>
            <a:endParaRPr lang="zh-CN" altLang="en-US"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1903095" y="1052830"/>
            <a:ext cx="5939155" cy="2637790"/>
          </a:xfrm>
          <a:prstGeom prst="rect">
            <a:avLst/>
          </a:prstGeom>
        </p:spPr>
      </p:pic>
      <p:pic>
        <p:nvPicPr>
          <p:cNvPr id="5" name="图片 4"/>
          <p:cNvPicPr>
            <a:picLocks noChangeAspect="1"/>
          </p:cNvPicPr>
          <p:nvPr/>
        </p:nvPicPr>
        <p:blipFill>
          <a:blip r:embed="rId2"/>
          <a:stretch>
            <a:fillRect/>
          </a:stretch>
        </p:blipFill>
        <p:spPr>
          <a:xfrm>
            <a:off x="1903095" y="3690620"/>
            <a:ext cx="5939155" cy="219710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913380" cy="275590"/>
          </a:xfrm>
          <a:prstGeom prst="rect">
            <a:avLst/>
          </a:prstGeom>
          <a:noFill/>
        </p:spPr>
        <p:txBody>
          <a:bodyPr wrap="square" rtlCol="0">
            <a:spAutoFit/>
          </a:bodyPr>
          <a:p>
            <a:r>
              <a:rPr lang="zh-CN" altLang="en-US" sz="1200">
                <a:solidFill>
                  <a:schemeClr val="tx1">
                    <a:lumMod val="95000"/>
                    <a:lumOff val="5000"/>
                  </a:schemeClr>
                </a:solidFill>
                <a:sym typeface="+mn-ea"/>
              </a:rPr>
              <a:t>重分配操作（如果兄弟节点有富余元素）</a:t>
            </a:r>
            <a:r>
              <a:rPr lang="en-US" altLang="zh-CN" sz="1200">
                <a:solidFill>
                  <a:schemeClr val="tx1">
                    <a:lumMod val="95000"/>
                    <a:lumOff val="5000"/>
                  </a:schemeClr>
                </a:solidFill>
                <a:sym typeface="+mn-ea"/>
              </a:rPr>
              <a:t> </a:t>
            </a:r>
            <a:endParaRPr lang="en-US" altLang="zh-CN" sz="1200">
              <a:solidFill>
                <a:schemeClr val="tx1">
                  <a:lumMod val="95000"/>
                  <a:lumOff val="5000"/>
                </a:schemeClr>
              </a:solidFill>
              <a:sym typeface="+mn-ea"/>
            </a:endParaRPr>
          </a:p>
        </p:txBody>
      </p:sp>
      <p:sp>
        <p:nvSpPr>
          <p:cNvPr id="6" name="文本框 5"/>
          <p:cNvSpPr txBox="1"/>
          <p:nvPr/>
        </p:nvSpPr>
        <p:spPr>
          <a:xfrm>
            <a:off x="8126095" y="2035175"/>
            <a:ext cx="2856865" cy="275590"/>
          </a:xfrm>
          <a:prstGeom prst="rect">
            <a:avLst/>
          </a:prstGeom>
          <a:noFill/>
        </p:spPr>
        <p:txBody>
          <a:bodyPr wrap="square" rtlCol="0">
            <a:spAutoFit/>
          </a:bodyPr>
          <a:p>
            <a:r>
              <a:rPr lang="zh-CN" altLang="en-US" sz="1200">
                <a:solidFill>
                  <a:schemeClr val="tx1">
                    <a:lumMod val="95000"/>
                    <a:lumOff val="5000"/>
                  </a:schemeClr>
                </a:solidFill>
                <a:sym typeface="+mn-ea"/>
              </a:rPr>
              <a:t>叶子节点的重分配</a:t>
            </a:r>
            <a:endParaRPr lang="zh-CN" altLang="en-US" sz="1200">
              <a:solidFill>
                <a:schemeClr val="tx1">
                  <a:lumMod val="95000"/>
                  <a:lumOff val="5000"/>
                </a:schemeClr>
              </a:solidFill>
              <a:sym typeface="+mn-ea"/>
            </a:endParaRPr>
          </a:p>
        </p:txBody>
      </p:sp>
      <p:pic>
        <p:nvPicPr>
          <p:cNvPr id="3" name="图片 2"/>
          <p:cNvPicPr>
            <a:picLocks noChangeAspect="1"/>
          </p:cNvPicPr>
          <p:nvPr/>
        </p:nvPicPr>
        <p:blipFill>
          <a:blip r:embed="rId1"/>
          <a:stretch>
            <a:fillRect/>
          </a:stretch>
        </p:blipFill>
        <p:spPr>
          <a:xfrm>
            <a:off x="1896745" y="1134745"/>
            <a:ext cx="5949950" cy="384111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5111" y="5253952"/>
            <a:ext cx="2245488" cy="22460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9709" y="6403544"/>
            <a:ext cx="2689956" cy="2690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8422" y="5935140"/>
            <a:ext cx="1318720" cy="13190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7184" y="6645667"/>
            <a:ext cx="1947513" cy="194802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831" y="3977660"/>
            <a:ext cx="2606873" cy="2607552"/>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7936" y="4762214"/>
            <a:ext cx="1644608" cy="1645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7216" y="6243258"/>
            <a:ext cx="1130239" cy="11305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60179" y="5524344"/>
            <a:ext cx="2798256" cy="2798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3963" y="6582703"/>
            <a:ext cx="1351188" cy="13515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8548" y="4861779"/>
            <a:ext cx="1894088" cy="189458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3736" y="5474173"/>
            <a:ext cx="1894088" cy="189458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9800" y="5670907"/>
            <a:ext cx="817868" cy="8180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2323" y="6497219"/>
            <a:ext cx="245420" cy="245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40510" y="6858004"/>
            <a:ext cx="334678"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2684" y="5089846"/>
            <a:ext cx="245420" cy="245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2549" y="5089813"/>
            <a:ext cx="490840" cy="4909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5033" y="3601611"/>
            <a:ext cx="1656813" cy="165724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7"/>
            <a:ext cx="12195175"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99535" y="2013975"/>
            <a:ext cx="544201"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74669" y="1850423"/>
            <a:ext cx="544201"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74005" y="1123777"/>
            <a:ext cx="544201"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42538" y="2305040"/>
            <a:ext cx="544201"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175016" y="862038"/>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B+Tree Pages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7018207" y="406206"/>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Index Iterator</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903101" y="3027270"/>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Concurrent Index</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925570" y="2668270"/>
            <a:ext cx="2814320" cy="1198880"/>
          </a:xfrm>
          <a:prstGeom prst="rect">
            <a:avLst/>
          </a:prstGeom>
          <a:noFill/>
        </p:spPr>
        <p:txBody>
          <a:bodyPr wrap="square" rtlCol="0">
            <a:spAutoFit/>
          </a:bodyPr>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B+Tree Data Structure</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14:bounceEnd="36000">
                                          <p:cBhvr additive="base">
                                            <p:cTn id="12"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14:bounceEnd="36000">
                                          <p:cBhvr additive="base">
                                            <p:cTn id="17" dur="500" fill="hold"/>
                                            <p:tgtEl>
                                              <p:spTgt spid="28"/>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1+#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857500" cy="275590"/>
          </a:xfrm>
          <a:prstGeom prst="rect">
            <a:avLst/>
          </a:prstGeom>
          <a:noFill/>
        </p:spPr>
        <p:txBody>
          <a:bodyPr wrap="square" rtlCol="0">
            <a:spAutoFit/>
          </a:bodyPr>
          <a:p>
            <a:r>
              <a:rPr lang="zh-CN" altLang="en-US" sz="1200">
                <a:solidFill>
                  <a:schemeClr val="tx1">
                    <a:lumMod val="95000"/>
                    <a:lumOff val="5000"/>
                  </a:schemeClr>
                </a:solidFill>
                <a:sym typeface="+mn-ea"/>
              </a:rPr>
              <a:t>重分配操作</a:t>
            </a:r>
            <a:r>
              <a:rPr lang="zh-CN" altLang="en-US" sz="1200">
                <a:solidFill>
                  <a:schemeClr val="tx1">
                    <a:lumMod val="95000"/>
                    <a:lumOff val="5000"/>
                  </a:schemeClr>
                </a:solidFill>
                <a:sym typeface="+mn-ea"/>
              </a:rPr>
              <a:t>（如果兄弟节点有富余元素）</a:t>
            </a:r>
            <a:r>
              <a:rPr lang="en-US" altLang="zh-CN" sz="1200">
                <a:solidFill>
                  <a:schemeClr val="tx1">
                    <a:lumMod val="95000"/>
                    <a:lumOff val="5000"/>
                  </a:schemeClr>
                </a:solidFill>
                <a:sym typeface="+mn-ea"/>
              </a:rPr>
              <a:t> </a:t>
            </a:r>
            <a:endParaRPr lang="en-US" altLang="zh-CN" sz="1200">
              <a:solidFill>
                <a:schemeClr val="tx1">
                  <a:lumMod val="95000"/>
                  <a:lumOff val="5000"/>
                </a:schemeClr>
              </a:solidFill>
              <a:sym typeface="+mn-ea"/>
            </a:endParaRPr>
          </a:p>
        </p:txBody>
      </p:sp>
      <p:sp>
        <p:nvSpPr>
          <p:cNvPr id="6" name="文本框 5"/>
          <p:cNvSpPr txBox="1"/>
          <p:nvPr/>
        </p:nvSpPr>
        <p:spPr>
          <a:xfrm>
            <a:off x="8126095" y="2035175"/>
            <a:ext cx="2856865" cy="275590"/>
          </a:xfrm>
          <a:prstGeom prst="rect">
            <a:avLst/>
          </a:prstGeom>
          <a:noFill/>
        </p:spPr>
        <p:txBody>
          <a:bodyPr wrap="square" rtlCol="0">
            <a:spAutoFit/>
          </a:bodyPr>
          <a:p>
            <a:r>
              <a:rPr lang="zh-CN" altLang="en-US" sz="1200">
                <a:solidFill>
                  <a:schemeClr val="tx1">
                    <a:lumMod val="95000"/>
                    <a:lumOff val="5000"/>
                  </a:schemeClr>
                </a:solidFill>
                <a:sym typeface="+mn-ea"/>
              </a:rPr>
              <a:t>内部节点的重分配</a:t>
            </a:r>
            <a:endParaRPr lang="zh-CN" altLang="en-US"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2032635" y="1052830"/>
            <a:ext cx="5850890" cy="4431665"/>
          </a:xfrm>
          <a:prstGeom prst="rect">
            <a:avLst/>
          </a:prstGeom>
        </p:spPr>
      </p:pic>
      <p:sp>
        <p:nvSpPr>
          <p:cNvPr id="5" name="文本框 4"/>
          <p:cNvSpPr txBox="1"/>
          <p:nvPr/>
        </p:nvSpPr>
        <p:spPr>
          <a:xfrm>
            <a:off x="8126095" y="5000625"/>
            <a:ext cx="2856865" cy="275590"/>
          </a:xfrm>
          <a:prstGeom prst="rect">
            <a:avLst/>
          </a:prstGeom>
          <a:noFill/>
        </p:spPr>
        <p:txBody>
          <a:bodyPr wrap="square" rtlCol="0">
            <a:spAutoFit/>
          </a:bodyPr>
          <a:p>
            <a:r>
              <a:rPr lang="zh-CN" altLang="en-US" sz="1200">
                <a:solidFill>
                  <a:schemeClr val="tx1">
                    <a:lumMod val="95000"/>
                    <a:lumOff val="5000"/>
                  </a:schemeClr>
                </a:solidFill>
                <a:sym typeface="+mn-ea"/>
              </a:rPr>
              <a:t>清理资源并返回</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3100705" cy="275590"/>
          </a:xfrm>
          <a:prstGeom prst="rect">
            <a:avLst/>
          </a:prstGeom>
          <a:noFill/>
        </p:spPr>
        <p:txBody>
          <a:bodyPr wrap="square" rtlCol="0">
            <a:spAutoFit/>
          </a:bodyPr>
          <a:p>
            <a:r>
              <a:rPr lang="zh-CN" altLang="en-US" sz="1200">
                <a:solidFill>
                  <a:schemeClr val="tx1">
                    <a:lumMod val="95000"/>
                    <a:lumOff val="5000"/>
                  </a:schemeClr>
                </a:solidFill>
                <a:sym typeface="+mn-ea"/>
              </a:rPr>
              <a:t>合并操作</a:t>
            </a:r>
            <a:r>
              <a:rPr lang="en-US" altLang="zh-CN" sz="1200">
                <a:solidFill>
                  <a:schemeClr val="tx1">
                    <a:lumMod val="95000"/>
                    <a:lumOff val="5000"/>
                  </a:schemeClr>
                </a:solidFill>
                <a:sym typeface="+mn-ea"/>
              </a:rPr>
              <a:t> </a:t>
            </a:r>
            <a:r>
              <a:rPr lang="zh-CN" altLang="en-US" sz="1200">
                <a:solidFill>
                  <a:schemeClr val="tx1">
                    <a:lumMod val="95000"/>
                    <a:lumOff val="5000"/>
                  </a:schemeClr>
                </a:solidFill>
                <a:sym typeface="+mn-ea"/>
              </a:rPr>
              <a:t>（</a:t>
            </a:r>
            <a:r>
              <a:rPr lang="en-US" altLang="zh-CN" sz="1200">
                <a:solidFill>
                  <a:schemeClr val="tx1">
                    <a:lumMod val="95000"/>
                    <a:lumOff val="5000"/>
                  </a:schemeClr>
                </a:solidFill>
                <a:sym typeface="+mn-ea"/>
              </a:rPr>
              <a:t> </a:t>
            </a:r>
            <a:r>
              <a:rPr lang="zh-CN" altLang="en-US" sz="1200">
                <a:solidFill>
                  <a:schemeClr val="tx1">
                    <a:lumMod val="95000"/>
                    <a:lumOff val="5000"/>
                  </a:schemeClr>
                </a:solidFill>
                <a:sym typeface="+mn-ea"/>
              </a:rPr>
              <a:t>如果兄弟节点没有富余元素）</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856865" cy="275590"/>
          </a:xfrm>
          <a:prstGeom prst="rect">
            <a:avLst/>
          </a:prstGeom>
          <a:noFill/>
        </p:spPr>
        <p:txBody>
          <a:bodyPr wrap="square" rtlCol="0">
            <a:spAutoFit/>
          </a:bodyPr>
          <a:p>
            <a:r>
              <a:rPr lang="zh-CN" altLang="en-US" sz="1200">
                <a:solidFill>
                  <a:schemeClr val="tx1">
                    <a:lumMod val="95000"/>
                    <a:lumOff val="5000"/>
                  </a:schemeClr>
                </a:solidFill>
                <a:sym typeface="+mn-ea"/>
              </a:rPr>
              <a:t>叶子节点的合并</a:t>
            </a:r>
            <a:endParaRPr lang="zh-CN" altLang="en-US" sz="1200">
              <a:solidFill>
                <a:schemeClr val="tx1">
                  <a:lumMod val="95000"/>
                  <a:lumOff val="5000"/>
                </a:schemeClr>
              </a:solidFill>
              <a:sym typeface="+mn-ea"/>
            </a:endParaRPr>
          </a:p>
        </p:txBody>
      </p:sp>
      <p:pic>
        <p:nvPicPr>
          <p:cNvPr id="3" name="图片 2"/>
          <p:cNvPicPr>
            <a:picLocks noChangeAspect="1"/>
          </p:cNvPicPr>
          <p:nvPr/>
        </p:nvPicPr>
        <p:blipFill>
          <a:blip r:embed="rId1"/>
          <a:stretch>
            <a:fillRect/>
          </a:stretch>
        </p:blipFill>
        <p:spPr>
          <a:xfrm>
            <a:off x="1981835" y="1227455"/>
            <a:ext cx="5880100" cy="277685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3100705" cy="275590"/>
          </a:xfrm>
          <a:prstGeom prst="rect">
            <a:avLst/>
          </a:prstGeom>
          <a:noFill/>
        </p:spPr>
        <p:txBody>
          <a:bodyPr wrap="square" rtlCol="0">
            <a:spAutoFit/>
          </a:bodyPr>
          <a:p>
            <a:r>
              <a:rPr lang="zh-CN" altLang="en-US" sz="1200">
                <a:solidFill>
                  <a:schemeClr val="tx1">
                    <a:lumMod val="95000"/>
                    <a:lumOff val="5000"/>
                  </a:schemeClr>
                </a:solidFill>
                <a:sym typeface="+mn-ea"/>
              </a:rPr>
              <a:t>合并操作</a:t>
            </a:r>
            <a:r>
              <a:rPr lang="en-US" altLang="zh-CN" sz="1200">
                <a:solidFill>
                  <a:schemeClr val="tx1">
                    <a:lumMod val="95000"/>
                    <a:lumOff val="5000"/>
                  </a:schemeClr>
                </a:solidFill>
                <a:sym typeface="+mn-ea"/>
              </a:rPr>
              <a:t> </a:t>
            </a:r>
            <a:r>
              <a:rPr lang="zh-CN" altLang="en-US" sz="1200">
                <a:solidFill>
                  <a:schemeClr val="tx1">
                    <a:lumMod val="95000"/>
                    <a:lumOff val="5000"/>
                  </a:schemeClr>
                </a:solidFill>
                <a:sym typeface="+mn-ea"/>
              </a:rPr>
              <a:t>（</a:t>
            </a:r>
            <a:r>
              <a:rPr lang="en-US" altLang="zh-CN" sz="1200">
                <a:solidFill>
                  <a:schemeClr val="tx1">
                    <a:lumMod val="95000"/>
                    <a:lumOff val="5000"/>
                  </a:schemeClr>
                </a:solidFill>
                <a:sym typeface="+mn-ea"/>
              </a:rPr>
              <a:t> </a:t>
            </a:r>
            <a:r>
              <a:rPr lang="zh-CN" altLang="en-US" sz="1200">
                <a:solidFill>
                  <a:schemeClr val="tx1">
                    <a:lumMod val="95000"/>
                    <a:lumOff val="5000"/>
                  </a:schemeClr>
                </a:solidFill>
                <a:sym typeface="+mn-ea"/>
              </a:rPr>
              <a:t>如果兄弟节点没有富余元素）</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856865" cy="275590"/>
          </a:xfrm>
          <a:prstGeom prst="rect">
            <a:avLst/>
          </a:prstGeom>
          <a:noFill/>
        </p:spPr>
        <p:txBody>
          <a:bodyPr wrap="square" rtlCol="0">
            <a:spAutoFit/>
          </a:bodyPr>
          <a:p>
            <a:r>
              <a:rPr lang="zh-CN" altLang="en-US" sz="1200">
                <a:solidFill>
                  <a:schemeClr val="tx1">
                    <a:lumMod val="95000"/>
                    <a:lumOff val="5000"/>
                  </a:schemeClr>
                </a:solidFill>
                <a:sym typeface="+mn-ea"/>
              </a:rPr>
              <a:t>内部节点的合并</a:t>
            </a:r>
            <a:endParaRPr lang="zh-CN" altLang="en-US"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2056130" y="1052830"/>
            <a:ext cx="5876925" cy="487235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3357245"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CoalesceOrRedistributey</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6" name="文本框 5"/>
          <p:cNvSpPr txBox="1"/>
          <p:nvPr/>
        </p:nvSpPr>
        <p:spPr>
          <a:xfrm>
            <a:off x="8126095" y="2035175"/>
            <a:ext cx="3240405" cy="275590"/>
          </a:xfrm>
          <a:prstGeom prst="rect">
            <a:avLst/>
          </a:prstGeom>
          <a:noFill/>
        </p:spPr>
        <p:txBody>
          <a:bodyPr wrap="square" rtlCol="0">
            <a:spAutoFit/>
          </a:bodyPr>
          <a:p>
            <a:r>
              <a:rPr lang="zh-CN" altLang="en-US" sz="1200">
                <a:solidFill>
                  <a:schemeClr val="tx1">
                    <a:lumMod val="95000"/>
                    <a:lumOff val="5000"/>
                  </a:schemeClr>
                </a:solidFill>
                <a:sym typeface="+mn-ea"/>
              </a:rPr>
              <a:t>更新父节点并递归检查是否需要进一步合并</a:t>
            </a:r>
            <a:endParaRPr lang="zh-CN" altLang="en-US" sz="1200">
              <a:solidFill>
                <a:schemeClr val="tx1">
                  <a:lumMod val="95000"/>
                  <a:lumOff val="5000"/>
                </a:schemeClr>
              </a:solidFill>
              <a:sym typeface="+mn-ea"/>
            </a:endParaRPr>
          </a:p>
        </p:txBody>
      </p:sp>
      <p:pic>
        <p:nvPicPr>
          <p:cNvPr id="3" name="图片 2"/>
          <p:cNvPicPr>
            <a:picLocks noChangeAspect="1"/>
          </p:cNvPicPr>
          <p:nvPr/>
        </p:nvPicPr>
        <p:blipFill>
          <a:blip r:embed="rId1"/>
          <a:stretch>
            <a:fillRect/>
          </a:stretch>
        </p:blipFill>
        <p:spPr>
          <a:xfrm>
            <a:off x="1981835" y="1134745"/>
            <a:ext cx="5969000" cy="2850515"/>
          </a:xfrm>
          <a:prstGeom prst="rect">
            <a:avLst/>
          </a:prstGeom>
        </p:spPr>
      </p:pic>
      <p:sp>
        <p:nvSpPr>
          <p:cNvPr id="5" name="文本框 4"/>
          <p:cNvSpPr txBox="1"/>
          <p:nvPr/>
        </p:nvSpPr>
        <p:spPr>
          <a:xfrm>
            <a:off x="1871345" y="4379595"/>
            <a:ext cx="6341110" cy="1753235"/>
          </a:xfrm>
          <a:prstGeom prst="rect">
            <a:avLst/>
          </a:prstGeom>
          <a:noFill/>
        </p:spPr>
        <p:txBody>
          <a:bodyPr wrap="square" rtlCol="0">
            <a:spAutoFit/>
          </a:bodyPr>
          <a:p>
            <a:r>
              <a:rPr lang="en-US" altLang="zh-CN" sz="1200">
                <a:solidFill>
                  <a:schemeClr val="tx1">
                    <a:lumMod val="95000"/>
                    <a:lumOff val="5000"/>
                  </a:schemeClr>
                </a:solidFill>
                <a:sym typeface="+mn-ea"/>
              </a:rPr>
              <a:t>CoalesceOrRedistribute</a:t>
            </a:r>
            <a:r>
              <a:rPr lang="zh-CN" altLang="en-US" sz="1200">
                <a:solidFill>
                  <a:schemeClr val="tx1">
                    <a:lumMod val="95000"/>
                    <a:lumOff val="5000"/>
                  </a:schemeClr>
                </a:solidFill>
                <a:sym typeface="+mn-ea"/>
              </a:rPr>
              <a:t>函数实现了</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树删除操作中的关键平衡机制。当节点因删除而下溢（大小小于最小容量）时，函数首先检查节点是否为根节点，如果是则调用</a:t>
            </a:r>
            <a:r>
              <a:rPr lang="en-US" altLang="zh-CN" sz="1200">
                <a:solidFill>
                  <a:schemeClr val="tx1">
                    <a:lumMod val="95000"/>
                    <a:lumOff val="5000"/>
                  </a:schemeClr>
                </a:solidFill>
                <a:sym typeface="+mn-ea"/>
              </a:rPr>
              <a:t>AdjustRoot</a:t>
            </a:r>
            <a:r>
              <a:rPr lang="zh-CN" altLang="en-US" sz="1200">
                <a:solidFill>
                  <a:schemeClr val="tx1">
                    <a:lumMod val="95000"/>
                    <a:lumOff val="5000"/>
                  </a:schemeClr>
                </a:solidFill>
                <a:sym typeface="+mn-ea"/>
              </a:rPr>
              <a:t>处理。对于非根节点，函数获取父节点信息并定位当前节点在父节点中的位置。然后优先选择左兄弟节点，如果左兄弟不存在则选择右兄弟节点。接下来，函数判断兄弟节点是否有富余元素（大小大于最小容量）：如果有，则执行重分配操作，从兄弟节点借一个元素来填充当前节点；如果没有富余元素，则执行合并操作，将当前节点与兄弟节点合并。重分配和合并都分别处理叶子节点和内部节点的不同情况。合并完成后，需要从父节点中删除分隔键，并检查父节点是否因此而下溢，如果下溢则递归调用</a:t>
            </a:r>
            <a:r>
              <a:rPr lang="en-US" altLang="zh-CN" sz="1200">
                <a:solidFill>
                  <a:schemeClr val="tx1">
                    <a:lumMod val="95000"/>
                    <a:lumOff val="5000"/>
                  </a:schemeClr>
                </a:solidFill>
                <a:sym typeface="+mn-ea"/>
              </a:rPr>
              <a:t>CoalesceOrRedistribute</a:t>
            </a:r>
            <a:r>
              <a:rPr lang="zh-CN" altLang="en-US" sz="1200">
                <a:solidFill>
                  <a:schemeClr val="tx1">
                    <a:lumMod val="95000"/>
                    <a:lumOff val="5000"/>
                  </a:schemeClr>
                </a:solidFill>
                <a:sym typeface="+mn-ea"/>
              </a:rPr>
              <a:t>处理父节点。最后，函数删除被合并的节点页面，并返回</a:t>
            </a:r>
            <a:r>
              <a:rPr lang="en-US" altLang="zh-CN" sz="1200">
                <a:solidFill>
                  <a:schemeClr val="tx1">
                    <a:lumMod val="95000"/>
                    <a:lumOff val="5000"/>
                  </a:schemeClr>
                </a:solidFill>
                <a:sym typeface="+mn-ea"/>
              </a:rPr>
              <a:t>true</a:t>
            </a:r>
            <a:r>
              <a:rPr lang="zh-CN" altLang="en-US" sz="1200">
                <a:solidFill>
                  <a:schemeClr val="tx1">
                    <a:lumMod val="95000"/>
                    <a:lumOff val="5000"/>
                  </a:schemeClr>
                </a:solidFill>
                <a:sym typeface="+mn-ea"/>
              </a:rPr>
              <a:t>表示有节点被删除。</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Deletion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2341880"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AdjustRoot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根节点验证</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叶子根节点处理</a:t>
            </a:r>
            <a:endParaRPr lang="zh-CN" altLang="en-US" sz="1200">
              <a:solidFill>
                <a:schemeClr val="tx1">
                  <a:lumMod val="95000"/>
                  <a:lumOff val="5000"/>
                </a:schemeClr>
              </a:solidFill>
              <a:sym typeface="+mn-ea"/>
            </a:endParaRPr>
          </a:p>
        </p:txBody>
      </p:sp>
      <p:sp>
        <p:nvSpPr>
          <p:cNvPr id="7" name="文本框 6"/>
          <p:cNvSpPr txBox="1"/>
          <p:nvPr/>
        </p:nvSpPr>
        <p:spPr>
          <a:xfrm>
            <a:off x="8125460" y="2497455"/>
            <a:ext cx="2757805" cy="288290"/>
          </a:xfrm>
          <a:prstGeom prst="rect">
            <a:avLst/>
          </a:prstGeom>
          <a:noFill/>
        </p:spPr>
        <p:txBody>
          <a:bodyPr wrap="square" rtlCol="0">
            <a:noAutofit/>
          </a:bodyPr>
          <a:p>
            <a:r>
              <a:rPr lang="zh-CN" altLang="en-US" sz="1200">
                <a:solidFill>
                  <a:schemeClr val="tx1">
                    <a:lumMod val="95000"/>
                    <a:lumOff val="5000"/>
                  </a:schemeClr>
                </a:solidFill>
                <a:sym typeface="+mn-ea"/>
              </a:rPr>
              <a:t>内部根节点验证</a:t>
            </a:r>
            <a:endParaRPr lang="zh-CN" altLang="en-US" sz="1200">
              <a:solidFill>
                <a:schemeClr val="tx1">
                  <a:lumMod val="95000"/>
                  <a:lumOff val="5000"/>
                </a:schemeClr>
              </a:solidFill>
              <a:sym typeface="+mn-ea"/>
            </a:endParaRPr>
          </a:p>
        </p:txBody>
      </p:sp>
      <p:sp>
        <p:nvSpPr>
          <p:cNvPr id="3" name="文本框 2"/>
          <p:cNvSpPr txBox="1"/>
          <p:nvPr/>
        </p:nvSpPr>
        <p:spPr>
          <a:xfrm>
            <a:off x="8125460" y="4382770"/>
            <a:ext cx="3548380" cy="1383665"/>
          </a:xfrm>
          <a:prstGeom prst="rect">
            <a:avLst/>
          </a:prstGeom>
          <a:noFill/>
        </p:spPr>
        <p:txBody>
          <a:bodyPr wrap="square" rtlCol="0">
            <a:spAutoFit/>
          </a:bodyPr>
          <a:p>
            <a:r>
              <a:rPr lang="en-US" altLang="zh-CN" sz="1200">
                <a:latin typeface="Arial" panose="020B0604020202020204" pitchFamily="34" charset="0"/>
                <a:ea typeface="微软雅黑" panose="020B0503020204020204" pitchFamily="34" charset="-122"/>
                <a:sym typeface="+mn-ea"/>
              </a:rPr>
              <a:t>AdjustRoot</a:t>
            </a:r>
            <a:r>
              <a:rPr lang="en-US" altLang="zh-CN" sz="1200">
                <a:latin typeface="Arial" panose="020B0604020202020204" pitchFamily="34" charset="0"/>
                <a:ea typeface="微软雅黑" panose="020B0503020204020204" pitchFamily="34" charset="-122"/>
                <a:sym typeface="+mn-ea"/>
              </a:rPr>
              <a:t>()</a:t>
            </a:r>
            <a:r>
              <a:rPr lang="zh-CN" altLang="en-US" sz="1200">
                <a:solidFill>
                  <a:schemeClr val="tx1">
                    <a:lumMod val="95000"/>
                    <a:lumOff val="5000"/>
                  </a:schemeClr>
                </a:solidFill>
                <a:sym typeface="+mn-ea"/>
              </a:rPr>
              <a:t>函数的核心原理是调整</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树的根节点结构，确保树的高度在删除操作后保持合理。当删除操作导致根节点不符合</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结构要求时，函数会进行两种可能的调整：如果根节点是叶子节点且为空，则删除整个树；如果根节点是内部节点且只有一个子节点（即退化的情况），则将唯一的子节点提升为新的根节点，从而降低树的高度。</a:t>
            </a:r>
            <a:endParaRPr lang="zh-CN" altLang="en-US" sz="1200">
              <a:solidFill>
                <a:schemeClr val="tx1">
                  <a:lumMod val="95000"/>
                  <a:lumOff val="5000"/>
                </a:schemeClr>
              </a:solidFill>
              <a:sym typeface="+mn-ea"/>
            </a:endParaRPr>
          </a:p>
        </p:txBody>
      </p:sp>
      <p:sp>
        <p:nvSpPr>
          <p:cNvPr id="10" name="文本框 9"/>
          <p:cNvSpPr txBox="1"/>
          <p:nvPr/>
        </p:nvSpPr>
        <p:spPr>
          <a:xfrm>
            <a:off x="8125460" y="297243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从内部节点获取唯一的子节点</a:t>
            </a:r>
            <a:endParaRPr lang="zh-CN" altLang="en-US"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2019300" y="1052830"/>
            <a:ext cx="5494655" cy="4481195"/>
          </a:xfrm>
          <a:prstGeom prst="rect">
            <a:avLst/>
          </a:prstGeom>
        </p:spPr>
      </p:pic>
      <p:sp>
        <p:nvSpPr>
          <p:cNvPr id="5" name="文本框 4"/>
          <p:cNvSpPr txBox="1"/>
          <p:nvPr/>
        </p:nvSpPr>
        <p:spPr>
          <a:xfrm>
            <a:off x="8125460" y="3408680"/>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更新根信息</a:t>
            </a:r>
            <a:endParaRPr lang="zh-CN" altLang="en-US" sz="1200">
              <a:solidFill>
                <a:schemeClr val="tx1">
                  <a:lumMod val="95000"/>
                  <a:lumOff val="5000"/>
                </a:schemeClr>
              </a:solidFill>
              <a:sym typeface="+mn-ea"/>
            </a:endParaRPr>
          </a:p>
        </p:txBody>
      </p:sp>
      <p:sp>
        <p:nvSpPr>
          <p:cNvPr id="12" name="文本框 11"/>
          <p:cNvSpPr txBox="1"/>
          <p:nvPr/>
        </p:nvSpPr>
        <p:spPr>
          <a:xfrm>
            <a:off x="8125460" y="389572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清理资源</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60" name="矩形 59"/>
          <p:cNvSpPr/>
          <p:nvPr/>
        </p:nvSpPr>
        <p:spPr>
          <a:xfrm>
            <a:off x="3206750" y="351790"/>
            <a:ext cx="65525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Point Search</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009255" y="1085215"/>
            <a:ext cx="2341880" cy="368300"/>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1800">
                <a:latin typeface="Arial" panose="020B0604020202020204" pitchFamily="34" charset="0"/>
                <a:ea typeface="微软雅黑" panose="020B0503020204020204" pitchFamily="34" charset="-122"/>
              </a:rPr>
              <a:t>GetValue</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
        <p:nvSpPr>
          <p:cNvPr id="4" name="文本框 3"/>
          <p:cNvSpPr txBox="1"/>
          <p:nvPr/>
        </p:nvSpPr>
        <p:spPr>
          <a:xfrm>
            <a:off x="8126095" y="157289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初始化</a:t>
            </a:r>
            <a:endParaRPr lang="zh-CN" altLang="en-US" sz="1200">
              <a:solidFill>
                <a:schemeClr val="tx1">
                  <a:lumMod val="95000"/>
                  <a:lumOff val="5000"/>
                </a:schemeClr>
              </a:solidFill>
              <a:sym typeface="+mn-ea"/>
            </a:endParaRPr>
          </a:p>
        </p:txBody>
      </p:sp>
      <p:sp>
        <p:nvSpPr>
          <p:cNvPr id="6" name="文本框 5"/>
          <p:cNvSpPr txBox="1"/>
          <p:nvPr/>
        </p:nvSpPr>
        <p:spPr>
          <a:xfrm>
            <a:off x="8126095" y="203517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叶子节点查找</a:t>
            </a:r>
            <a:endParaRPr lang="zh-CN" altLang="en-US" sz="1200">
              <a:solidFill>
                <a:schemeClr val="tx1">
                  <a:lumMod val="95000"/>
                  <a:lumOff val="5000"/>
                </a:schemeClr>
              </a:solidFill>
              <a:sym typeface="+mn-ea"/>
            </a:endParaRPr>
          </a:p>
        </p:txBody>
      </p:sp>
      <p:sp>
        <p:nvSpPr>
          <p:cNvPr id="7" name="文本框 6"/>
          <p:cNvSpPr txBox="1"/>
          <p:nvPr/>
        </p:nvSpPr>
        <p:spPr>
          <a:xfrm>
            <a:off x="8125460" y="2497455"/>
            <a:ext cx="2757805" cy="288290"/>
          </a:xfrm>
          <a:prstGeom prst="rect">
            <a:avLst/>
          </a:prstGeom>
          <a:noFill/>
        </p:spPr>
        <p:txBody>
          <a:bodyPr wrap="square" rtlCol="0">
            <a:noAutofit/>
          </a:bodyPr>
          <a:p>
            <a:r>
              <a:rPr lang="zh-CN" altLang="en-US" sz="1200">
                <a:solidFill>
                  <a:schemeClr val="tx1">
                    <a:lumMod val="95000"/>
                    <a:lumOff val="5000"/>
                  </a:schemeClr>
                </a:solidFill>
                <a:sym typeface="+mn-ea"/>
              </a:rPr>
              <a:t>获取叶子节点信息和页面</a:t>
            </a:r>
            <a:r>
              <a:rPr lang="en-US" altLang="zh-CN" sz="1200">
                <a:solidFill>
                  <a:schemeClr val="tx1">
                    <a:lumMod val="95000"/>
                    <a:lumOff val="5000"/>
                  </a:schemeClr>
                </a:solidFill>
                <a:sym typeface="+mn-ea"/>
              </a:rPr>
              <a:t>ID</a:t>
            </a:r>
            <a:endParaRPr lang="en-US" altLang="zh-CN" sz="1200">
              <a:solidFill>
                <a:schemeClr val="tx1">
                  <a:lumMod val="95000"/>
                  <a:lumOff val="5000"/>
                </a:schemeClr>
              </a:solidFill>
              <a:sym typeface="+mn-ea"/>
            </a:endParaRPr>
          </a:p>
        </p:txBody>
      </p:sp>
      <p:sp>
        <p:nvSpPr>
          <p:cNvPr id="3" name="文本框 2"/>
          <p:cNvSpPr txBox="1"/>
          <p:nvPr/>
        </p:nvSpPr>
        <p:spPr>
          <a:xfrm>
            <a:off x="8125460" y="4382770"/>
            <a:ext cx="3548380" cy="1938020"/>
          </a:xfrm>
          <a:prstGeom prst="rect">
            <a:avLst/>
          </a:prstGeom>
          <a:noFill/>
        </p:spPr>
        <p:txBody>
          <a:bodyPr wrap="square" rtlCol="0">
            <a:spAutoFit/>
          </a:bodyPr>
          <a:p>
            <a:r>
              <a:rPr lang="en-US" altLang="zh-CN" sz="1200">
                <a:latin typeface="Arial" panose="020B0604020202020204" pitchFamily="34" charset="0"/>
                <a:ea typeface="微软雅黑" panose="020B0503020204020204" pitchFamily="34" charset="-122"/>
                <a:sym typeface="+mn-ea"/>
              </a:rPr>
              <a:t>GetValue()</a:t>
            </a:r>
            <a:r>
              <a:rPr lang="zh-CN" altLang="en-US" sz="1200">
                <a:solidFill>
                  <a:schemeClr val="tx1">
                    <a:lumMod val="95000"/>
                    <a:lumOff val="5000"/>
                  </a:schemeClr>
                </a:solidFill>
                <a:sym typeface="+mn-ea"/>
              </a:rPr>
              <a:t>函数的核心原理是在</a:t>
            </a:r>
            <a:r>
              <a:rPr lang="en-US" altLang="zh-CN" sz="1200">
                <a:solidFill>
                  <a:schemeClr val="tx1">
                    <a:lumMod val="95000"/>
                    <a:lumOff val="5000"/>
                  </a:schemeClr>
                </a:solidFill>
                <a:sym typeface="+mn-ea"/>
              </a:rPr>
              <a:t>B+</a:t>
            </a:r>
            <a:r>
              <a:rPr lang="zh-CN" altLang="en-US" sz="1200">
                <a:solidFill>
                  <a:schemeClr val="tx1">
                    <a:lumMod val="95000"/>
                    <a:lumOff val="5000"/>
                  </a:schemeClr>
                </a:solidFill>
                <a:sym typeface="+mn-ea"/>
              </a:rPr>
              <a:t>树中执行点查找操作，通过树形索引快速定位到包含目标键的叶子节点，然后在叶子节点内部使用二分查找算法高效地找到对应的值。函数首先利用并发安全的查找函数从根节点向下遍历，找到正确的叶子页面；然后在叶子节点中，利用键的有序排列特性，使用二分查找算法定位目标键；如果找到，则将对应的值存入结果向量中；最后，函数会正确地释放所有获取的锁和页面资源，确保并发访问的正确性和系统资源的有效管理。</a:t>
            </a:r>
            <a:endParaRPr lang="zh-CN" altLang="en-US" sz="1200">
              <a:solidFill>
                <a:schemeClr val="tx1">
                  <a:lumMod val="95000"/>
                  <a:lumOff val="5000"/>
                </a:schemeClr>
              </a:solidFill>
              <a:sym typeface="+mn-ea"/>
            </a:endParaRPr>
          </a:p>
        </p:txBody>
      </p:sp>
      <p:sp>
        <p:nvSpPr>
          <p:cNvPr id="10" name="文本框 9"/>
          <p:cNvSpPr txBox="1"/>
          <p:nvPr/>
        </p:nvSpPr>
        <p:spPr>
          <a:xfrm>
            <a:off x="8125460" y="297243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在叶子节点中</a:t>
            </a:r>
            <a:r>
              <a:rPr lang="zh-CN" altLang="en-US" sz="1200">
                <a:solidFill>
                  <a:schemeClr val="tx1">
                    <a:lumMod val="95000"/>
                    <a:lumOff val="5000"/>
                  </a:schemeClr>
                </a:solidFill>
                <a:sym typeface="+mn-ea"/>
              </a:rPr>
              <a:t>二分查找指定的键</a:t>
            </a:r>
            <a:endParaRPr lang="zh-CN" altLang="en-US" sz="1200">
              <a:solidFill>
                <a:schemeClr val="tx1">
                  <a:lumMod val="95000"/>
                  <a:lumOff val="5000"/>
                </a:schemeClr>
              </a:solidFill>
              <a:sym typeface="+mn-ea"/>
            </a:endParaRPr>
          </a:p>
        </p:txBody>
      </p:sp>
      <p:sp>
        <p:nvSpPr>
          <p:cNvPr id="5" name="文本框 4"/>
          <p:cNvSpPr txBox="1"/>
          <p:nvPr/>
        </p:nvSpPr>
        <p:spPr>
          <a:xfrm>
            <a:off x="8125460" y="3408680"/>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资源释放</a:t>
            </a:r>
            <a:endParaRPr lang="zh-CN" altLang="en-US" sz="1200">
              <a:solidFill>
                <a:schemeClr val="tx1">
                  <a:lumMod val="95000"/>
                  <a:lumOff val="5000"/>
                </a:schemeClr>
              </a:solidFill>
              <a:sym typeface="+mn-ea"/>
            </a:endParaRPr>
          </a:p>
        </p:txBody>
      </p:sp>
      <p:sp>
        <p:nvSpPr>
          <p:cNvPr id="12" name="文本框 11"/>
          <p:cNvSpPr txBox="1"/>
          <p:nvPr/>
        </p:nvSpPr>
        <p:spPr>
          <a:xfrm>
            <a:off x="8125460" y="3895725"/>
            <a:ext cx="2757805" cy="275590"/>
          </a:xfrm>
          <a:prstGeom prst="rect">
            <a:avLst/>
          </a:prstGeom>
          <a:noFill/>
        </p:spPr>
        <p:txBody>
          <a:bodyPr wrap="square" rtlCol="0">
            <a:spAutoFit/>
          </a:bodyPr>
          <a:p>
            <a:r>
              <a:rPr lang="zh-CN" altLang="en-US" sz="1200">
                <a:solidFill>
                  <a:schemeClr val="tx1">
                    <a:lumMod val="95000"/>
                    <a:lumOff val="5000"/>
                  </a:schemeClr>
                </a:solidFill>
                <a:sym typeface="+mn-ea"/>
              </a:rPr>
              <a:t>返回查找结果</a:t>
            </a:r>
            <a:endParaRPr lang="zh-CN" altLang="en-US" sz="1200">
              <a:solidFill>
                <a:schemeClr val="tx1">
                  <a:lumMod val="95000"/>
                  <a:lumOff val="5000"/>
                </a:schemeClr>
              </a:solidFill>
              <a:sym typeface="+mn-ea"/>
            </a:endParaRPr>
          </a:p>
        </p:txBody>
      </p:sp>
      <p:pic>
        <p:nvPicPr>
          <p:cNvPr id="8" name="图片 7"/>
          <p:cNvPicPr>
            <a:picLocks noChangeAspect="1"/>
          </p:cNvPicPr>
          <p:nvPr/>
        </p:nvPicPr>
        <p:blipFill>
          <a:blip r:embed="rId1"/>
          <a:stretch>
            <a:fillRect/>
          </a:stretch>
        </p:blipFill>
        <p:spPr>
          <a:xfrm>
            <a:off x="1981835" y="1052830"/>
            <a:ext cx="5734685" cy="448373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测试</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结果</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测试文件中的数据"/>
          <p:cNvPicPr>
            <a:picLocks noChangeAspect="1"/>
          </p:cNvPicPr>
          <p:nvPr/>
        </p:nvPicPr>
        <p:blipFill>
          <a:blip r:embed="rId1"/>
          <a:stretch>
            <a:fillRect/>
          </a:stretch>
        </p:blipFill>
        <p:spPr>
          <a:xfrm>
            <a:off x="2118995" y="1052830"/>
            <a:ext cx="8655050" cy="2597150"/>
          </a:xfrm>
          <a:prstGeom prst="rect">
            <a:avLst/>
          </a:prstGeom>
        </p:spPr>
      </p:pic>
      <p:pic>
        <p:nvPicPr>
          <p:cNvPr id="4" name="图片 3" descr="my-tree"/>
          <p:cNvPicPr>
            <a:picLocks noChangeAspect="1"/>
          </p:cNvPicPr>
          <p:nvPr/>
        </p:nvPicPr>
        <p:blipFill>
          <a:blip r:embed="rId2"/>
          <a:stretch>
            <a:fillRect/>
          </a:stretch>
        </p:blipFill>
        <p:spPr>
          <a:xfrm>
            <a:off x="2075815" y="3890645"/>
            <a:ext cx="8721725" cy="220154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1568450"/>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Index Iterator &amp;</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Concurrent Index</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任务目标</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908175" y="1145540"/>
            <a:ext cx="8831580" cy="4964430"/>
          </a:xfrm>
          <a:prstGeom prst="rect">
            <a:avLst/>
          </a:prstGeom>
          <a:noFill/>
        </p:spPr>
        <p:txBody>
          <a:bodyPr wrap="square" rtlCol="0">
            <a:noAutofit/>
          </a:bodyPr>
          <a:p>
            <a:r>
              <a:rPr lang="zh-CN" altLang="en-US" b="1"/>
              <a:t>目标：</a:t>
            </a:r>
            <a:r>
              <a:rPr lang="zh-CN" altLang="en-US"/>
              <a:t>实现支持 begin(), end(), ++, ==, != 的迭代器，支持对 B+ 树叶子节点的顺序扫描。</a:t>
            </a:r>
            <a:endParaRPr lang="zh-CN" altLang="en-US"/>
          </a:p>
          <a:p>
            <a:endParaRPr lang="zh-CN" altLang="en-US"/>
          </a:p>
          <a:p>
            <a:r>
              <a:rPr lang="zh-CN" altLang="en-US" b="1"/>
              <a:t>核心挑战：</a:t>
            </a:r>
            <a:r>
              <a:rPr lang="zh-CN" altLang="en-US"/>
              <a:t> </a:t>
            </a:r>
            <a:endParaRPr lang="zh-CN" altLang="en-US"/>
          </a:p>
          <a:p>
            <a:pPr marL="285750" indent="-285750">
              <a:buFont typeface="Arial" panose="020B0604020202020204" pitchFamily="34" charset="0"/>
              <a:buChar char="•"/>
            </a:pPr>
            <a:r>
              <a:rPr lang="zh-CN" altLang="en-US" b="1"/>
              <a:t>跨页遍历：</a:t>
            </a:r>
            <a:r>
              <a:rPr lang="zh-CN" altLang="en-US"/>
              <a:t>如何从当前 Leaf Page 平滑过渡到 Next Page？ </a:t>
            </a:r>
            <a:endParaRPr lang="zh-CN" altLang="en-US"/>
          </a:p>
          <a:p>
            <a:pPr marL="285750" indent="-285750">
              <a:buFont typeface="Arial" panose="020B0604020202020204" pitchFamily="34" charset="0"/>
              <a:buChar char="•"/>
            </a:pPr>
            <a:r>
              <a:rPr lang="zh-CN" altLang="en-US" b="1"/>
              <a:t>资源管理：</a:t>
            </a:r>
            <a:r>
              <a:rPr lang="zh-CN" altLang="en-US"/>
              <a:t>必须与 BufferPoolManager 交互，正确处理 Page 的 Pin 和 Unpin，</a:t>
            </a:r>
            <a:r>
              <a:rPr lang="zh-CN" altLang="en-US">
                <a:sym typeface="+mn-ea"/>
              </a:rPr>
              <a:t>当我们从一个叶子页跳到下一个叶子页时，必须保证 Buffer Pool 的资源不被浪费，</a:t>
            </a:r>
            <a:r>
              <a:rPr lang="zh-CN" altLang="en-US"/>
              <a:t>防止 Buffer Pool 耗尽。</a:t>
            </a:r>
            <a:endParaRPr lang="zh-CN" altLang="en-US"/>
          </a:p>
          <a:p>
            <a:pPr marL="285750" indent="-285750">
              <a:buFont typeface="Arial" panose="020B0604020202020204" pitchFamily="34" charset="0"/>
              <a:buChar char="•"/>
            </a:pPr>
            <a:r>
              <a:rPr lang="zh-CN" altLang="en-US" b="1"/>
              <a:t>核心逻辑：</a:t>
            </a:r>
            <a:r>
              <a:rPr lang="zh-CN" altLang="en-US"/>
              <a:t>B+ 树的叶子节点是连在一起的（next_page_id）。迭代器的核心就是：读完当前页的所有数据 -&gt; 拿到下一页的 ID -&gt; 把当前页关掉（Unpin） -&gt; 打开下一页（Fetch）。</a:t>
            </a:r>
            <a:endParaRPr lang="zh-CN" altLang="en-US"/>
          </a:p>
          <a:p>
            <a:endParaRPr lang="zh-CN" altLang="en-US"/>
          </a:p>
          <a:p>
            <a:r>
              <a:rPr lang="zh-CN" altLang="en-US" b="1"/>
              <a:t>关键成员变量 </a:t>
            </a:r>
            <a:r>
              <a:rPr lang="zh-CN" altLang="en-US"/>
              <a:t>(src/include/storage/index/index_iterator.h)： </a:t>
            </a:r>
            <a:endParaRPr lang="zh-CN" altLang="en-US"/>
          </a:p>
          <a:p>
            <a:pPr marL="285750" indent="-285750">
              <a:buFont typeface="Arial" panose="020B0604020202020204" pitchFamily="34" charset="0"/>
              <a:buChar char="•"/>
            </a:pPr>
            <a:r>
              <a:rPr lang="zh-CN" altLang="en-US"/>
              <a:t>BufferPoolManager *buffer_pool_manager_: 用于 Fetch/Unpin 页面。</a:t>
            </a:r>
            <a:endParaRPr lang="zh-CN" altLang="en-US"/>
          </a:p>
          <a:p>
            <a:pPr marL="285750" indent="-285750">
              <a:buFont typeface="Arial" panose="020B0604020202020204" pitchFamily="34" charset="0"/>
              <a:buChar char="•"/>
            </a:pPr>
            <a:r>
              <a:rPr lang="zh-CN" altLang="en-US"/>
              <a:t>page_id_t page_id_: 当前持有的页面 ID。 </a:t>
            </a:r>
            <a:endParaRPr lang="zh-CN" altLang="en-US"/>
          </a:p>
          <a:p>
            <a:pPr marL="285750" indent="-285750">
              <a:buFont typeface="Arial" panose="020B0604020202020204" pitchFamily="34" charset="0"/>
              <a:buChar char="•"/>
            </a:pPr>
            <a:r>
              <a:rPr lang="zh-CN" altLang="en-US"/>
              <a:t>int index_: 当前页面内的 slot index。 </a:t>
            </a:r>
            <a:endParaRPr lang="zh-CN" altLang="en-US"/>
          </a:p>
          <a:p>
            <a:pPr marL="285750" indent="-285750">
              <a:buFont typeface="Arial" panose="020B0604020202020204" pitchFamily="34" charset="0"/>
              <a:buChar char="•"/>
            </a:pPr>
            <a:r>
              <a:rPr lang="zh-CN" altLang="en-US"/>
              <a:t>LeafPage *leaf_: 当前页面的数据指针。</a:t>
            </a:r>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392356" y="5914290"/>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rPr>
              <a:t>src/storage/index/index_iterator.cpp，第 42 行 至 66 行</a:t>
            </a:r>
            <a:endParaRPr lang="en-US" altLang="zh-CN" sz="1100">
              <a:solidFill>
                <a:schemeClr val="tx1">
                  <a:lumMod val="50000"/>
                  <a:lumOff val="50000"/>
                </a:schemeClr>
              </a:solidFill>
              <a:cs typeface="Arial" panose="020B0604020202020204" pitchFamily="34" charset="0"/>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262380" y="1145540"/>
            <a:ext cx="4293870" cy="5400675"/>
          </a:xfrm>
          <a:prstGeom prst="rect">
            <a:avLst/>
          </a:prstGeom>
          <a:noFill/>
        </p:spPr>
        <p:txBody>
          <a:bodyPr wrap="square" rtlCol="0">
            <a:noAutofit/>
          </a:bodyPr>
          <a:p>
            <a:pPr indent="0">
              <a:buFont typeface="Arial" panose="020B0604020202020204" pitchFamily="34" charset="0"/>
              <a:buNone/>
            </a:pPr>
            <a:r>
              <a:rPr lang="zh-CN" altLang="en-US" b="1"/>
              <a:t>核心函数 1:</a:t>
            </a:r>
            <a:r>
              <a:rPr lang="zh-CN" altLang="en-US"/>
              <a:t> operator++，迭代器自增</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移动指针: index_++，移动到当前页面的下一个槽位。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越界检查: 判断 index_ 是否超过当前页大小 (&gt;= leaf_-&gt;GetSize())。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获取下页: 调用 GetNextPageId() 获取链表中下一个节点的 Page ID。</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释放资源: 关键步骤，调用 UnpinPage(page_id_, false) 释放当前页面的 Pin 计数，防止 Buffer Pool 泄露。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加载新页: 如果存在下一页，调用 FetchPage 加载新页并重置 index_ 为 0；否则标记迭代器结束。</a:t>
            </a:r>
            <a:endParaRPr lang="zh-CN" altLang="en-US"/>
          </a:p>
        </p:txBody>
      </p:sp>
      <p:pic>
        <p:nvPicPr>
          <p:cNvPr id="3" name="图片 2" descr="截屏2025-12-15 21.39.48"/>
          <p:cNvPicPr>
            <a:picLocks noChangeAspect="1"/>
          </p:cNvPicPr>
          <p:nvPr/>
        </p:nvPicPr>
        <p:blipFill>
          <a:blip r:embed="rId1"/>
          <a:stretch>
            <a:fillRect/>
          </a:stretch>
        </p:blipFill>
        <p:spPr>
          <a:xfrm>
            <a:off x="6292850" y="1049020"/>
            <a:ext cx="5048250" cy="462089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107632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Task1</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B+Tree Pages</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736786" y="620321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sym typeface="+mn-ea"/>
              </a:rPr>
              <a:t>src/storage/index/index_iterator.cpp，第 42 行 至 66 行</a:t>
            </a:r>
            <a:endParaRPr lang="en-US" altLang="zh-CN" sz="1100">
              <a:solidFill>
                <a:schemeClr val="tx1">
                  <a:lumMod val="50000"/>
                  <a:lumOff val="50000"/>
                </a:schemeClr>
              </a:solidFill>
              <a:cs typeface="Arial" panose="020B0604020202020204" pitchFamily="34" charset="0"/>
              <a:sym typeface="+mn-ea"/>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descr="截屏2025-12-16 10.42.23"/>
          <p:cNvPicPr>
            <a:picLocks noChangeAspect="1"/>
          </p:cNvPicPr>
          <p:nvPr/>
        </p:nvPicPr>
        <p:blipFill>
          <a:blip r:embed="rId1"/>
          <a:stretch>
            <a:fillRect/>
          </a:stretch>
        </p:blipFill>
        <p:spPr>
          <a:xfrm>
            <a:off x="793750" y="1647190"/>
            <a:ext cx="4775200" cy="1274445"/>
          </a:xfrm>
          <a:prstGeom prst="rect">
            <a:avLst/>
          </a:prstGeom>
        </p:spPr>
      </p:pic>
      <p:pic>
        <p:nvPicPr>
          <p:cNvPr id="3" name="图片 2" descr="截屏2025-12-16 10.42.38"/>
          <p:cNvPicPr>
            <a:picLocks noChangeAspect="1"/>
          </p:cNvPicPr>
          <p:nvPr/>
        </p:nvPicPr>
        <p:blipFill>
          <a:blip r:embed="rId2"/>
          <a:stretch>
            <a:fillRect/>
          </a:stretch>
        </p:blipFill>
        <p:spPr>
          <a:xfrm>
            <a:off x="5744210" y="905510"/>
            <a:ext cx="4775835" cy="5047615"/>
          </a:xfrm>
          <a:prstGeom prst="rect">
            <a:avLst/>
          </a:prstGeom>
        </p:spPr>
      </p:pic>
      <p:sp>
        <p:nvSpPr>
          <p:cNvPr id="5" name="文本框 4"/>
          <p:cNvSpPr txBox="1"/>
          <p:nvPr/>
        </p:nvSpPr>
        <p:spPr>
          <a:xfrm>
            <a:off x="739140" y="3422650"/>
            <a:ext cx="4692650" cy="1568450"/>
          </a:xfrm>
          <a:prstGeom prst="rect">
            <a:avLst/>
          </a:prstGeom>
          <a:noFill/>
        </p:spPr>
        <p:txBody>
          <a:bodyPr wrap="square" rtlCol="0">
            <a:spAutoFit/>
          </a:bodyPr>
          <a:p>
            <a:pPr marL="285750" indent="-285750">
              <a:buFont typeface="Arial" panose="020B0604020202020204" pitchFamily="34" charset="0"/>
              <a:buChar char="•"/>
            </a:pPr>
            <a:r>
              <a:rPr lang="zh-CN" altLang="en-US" sz="1600"/>
              <a:t>如果不在这里释放锁和引用计数，迭代器每往后走一步，就会锁死一个内存页，扫描大表时瞬间就会把 Buffer Pool 耗尽。</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先释放、再获取的策略，保证了迭代器无论扫描多少数据，永远只占用极少的内存资源。</a:t>
            </a: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674296" y="486336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rPr>
              <a:t>src/storage/index/b_plus_tree.cpp，第 330 行++</a:t>
            </a:r>
            <a:endParaRPr lang="en-US" altLang="zh-CN" sz="1100">
              <a:solidFill>
                <a:schemeClr val="tx1">
                  <a:lumMod val="50000"/>
                  <a:lumOff val="50000"/>
                </a:schemeClr>
              </a:solidFill>
              <a:cs typeface="Arial" panose="020B0604020202020204" pitchFamily="34" charset="0"/>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287780" y="953770"/>
            <a:ext cx="4293870" cy="5630545"/>
          </a:xfrm>
          <a:prstGeom prst="rect">
            <a:avLst/>
          </a:prstGeom>
          <a:noFill/>
        </p:spPr>
        <p:txBody>
          <a:bodyPr wrap="square" rtlCol="0">
            <a:noAutofit/>
          </a:bodyPr>
          <a:p>
            <a:pPr indent="0">
              <a:buFont typeface="Arial" panose="020B0604020202020204" pitchFamily="34" charset="0"/>
              <a:buNone/>
            </a:pPr>
            <a:r>
              <a:rPr lang="zh-CN" altLang="en-US" b="1"/>
              <a:t>核心函数 </a:t>
            </a:r>
            <a:r>
              <a:rPr lang="en-US" altLang="zh-CN" b="1"/>
              <a:t>2</a:t>
            </a:r>
            <a:r>
              <a:rPr lang="zh-CN" altLang="en-US" b="1"/>
              <a:t>:</a:t>
            </a:r>
            <a:r>
              <a:rPr lang="zh-CN" altLang="en-US"/>
              <a:t> FindLeafPageConcurrent，并发搜索叶子页</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b="1"/>
              <a:t>根节点保护: </a:t>
            </a:r>
            <a:r>
              <a:rPr lang="zh-CN" altLang="en-US"/>
              <a:t>先锁 root_latch_ (std::mutex)，保护 root_page_id 变量本身不被修改。</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b="1"/>
              <a:t>获取与加锁: </a:t>
            </a:r>
            <a:r>
              <a:rPr lang="zh-CN" altLang="en-US"/>
              <a:t>调用 FetchPage 获取页面，根据操作类型加读锁或写锁。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Crabbing:</a:t>
            </a:r>
            <a:r>
              <a:rPr lang="zh-CN" altLang="en-US"/>
              <a:t> 循环向下遍历，先锁子节点，再检查子节点安全性。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安全释放: </a:t>
            </a:r>
            <a:r>
              <a:rPr lang="zh-CN" altLang="en-US"/>
              <a:t>调用 IsSafe 判断。如果子节点安全，调用 ReleaseAllLatches 释放所有祖先节点的锁（提升并发）。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不安全处理: </a:t>
            </a:r>
            <a:r>
              <a:rPr lang="zh-CN" altLang="en-US"/>
              <a:t>如果不安全，将当前页加入 Transaction 的 PageSet，暂时持有锁。</a:t>
            </a:r>
            <a:endParaRPr lang="zh-CN" altLang="en-US"/>
          </a:p>
        </p:txBody>
      </p:sp>
      <p:pic>
        <p:nvPicPr>
          <p:cNvPr id="5" name="图片 4" descr="截屏2025-12-15 22.13.23"/>
          <p:cNvPicPr>
            <a:picLocks noChangeAspect="1"/>
          </p:cNvPicPr>
          <p:nvPr/>
        </p:nvPicPr>
        <p:blipFill>
          <a:blip r:embed="rId1"/>
          <a:stretch>
            <a:fillRect/>
          </a:stretch>
        </p:blipFill>
        <p:spPr>
          <a:xfrm>
            <a:off x="5730875" y="1799590"/>
            <a:ext cx="5918200" cy="288988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736786" y="620321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sym typeface="+mn-ea"/>
              </a:rPr>
              <a:t>src/storage/index/b_plus_tree.cpp</a:t>
            </a:r>
            <a:r>
              <a:rPr lang="zh-CN" altLang="en-US" sz="1100">
                <a:solidFill>
                  <a:schemeClr val="tx1">
                    <a:lumMod val="50000"/>
                    <a:lumOff val="50000"/>
                  </a:schemeClr>
                </a:solidFill>
                <a:cs typeface="Arial" panose="020B0604020202020204" pitchFamily="34" charset="0"/>
                <a:sym typeface="+mn-ea"/>
              </a:rPr>
              <a:t>，</a:t>
            </a:r>
            <a:r>
              <a:rPr lang="en-US" altLang="zh-CN" sz="1100">
                <a:solidFill>
                  <a:schemeClr val="tx1">
                    <a:lumMod val="50000"/>
                    <a:lumOff val="50000"/>
                  </a:schemeClr>
                </a:solidFill>
                <a:cs typeface="Arial" panose="020B0604020202020204" pitchFamily="34" charset="0"/>
                <a:sym typeface="+mn-ea"/>
              </a:rPr>
              <a:t>第 436 行到 525 行。</a:t>
            </a:r>
            <a:endParaRPr lang="en-US" altLang="zh-CN" sz="1100">
              <a:solidFill>
                <a:schemeClr val="tx1">
                  <a:lumMod val="50000"/>
                  <a:lumOff val="50000"/>
                </a:schemeClr>
              </a:solidFill>
              <a:cs typeface="Arial" panose="020B0604020202020204" pitchFamily="34" charset="0"/>
              <a:sym typeface="+mn-ea"/>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截屏2025-12-16 10.36.09"/>
          <p:cNvPicPr>
            <a:picLocks noChangeAspect="1"/>
          </p:cNvPicPr>
          <p:nvPr/>
        </p:nvPicPr>
        <p:blipFill>
          <a:blip r:embed="rId1"/>
          <a:stretch>
            <a:fillRect/>
          </a:stretch>
        </p:blipFill>
        <p:spPr>
          <a:xfrm>
            <a:off x="1121410" y="1079500"/>
            <a:ext cx="6777355" cy="4959350"/>
          </a:xfrm>
          <a:prstGeom prst="rect">
            <a:avLst/>
          </a:prstGeom>
        </p:spPr>
      </p:pic>
      <p:sp>
        <p:nvSpPr>
          <p:cNvPr id="5" name="文本框 4"/>
          <p:cNvSpPr txBox="1"/>
          <p:nvPr/>
        </p:nvSpPr>
        <p:spPr>
          <a:xfrm>
            <a:off x="8093075" y="2282190"/>
            <a:ext cx="4026535" cy="829945"/>
          </a:xfrm>
          <a:prstGeom prst="rect">
            <a:avLst/>
          </a:prstGeom>
          <a:noFill/>
        </p:spPr>
        <p:txBody>
          <a:bodyPr wrap="square" rtlCol="0">
            <a:spAutoFit/>
          </a:bodyPr>
          <a:p>
            <a:pPr marL="285750" indent="-285750">
              <a:buFont typeface="Arial" panose="020B0604020202020204" pitchFamily="34" charset="0"/>
              <a:buChar char="•"/>
            </a:pPr>
            <a:r>
              <a:rPr lang="zh-CN" altLang="en-US" sz="1600"/>
              <a:t>Search (读操作)： 对于读操作，因为不改变树结构，采用随手关门的策略，拿到子节点读锁就立刻释放父节点。</a:t>
            </a: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736786" y="620321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sym typeface="+mn-ea"/>
              </a:rPr>
              <a:t>src/storage/index/b_plus_tree.cpp</a:t>
            </a:r>
            <a:r>
              <a:rPr lang="zh-CN" altLang="en-US" sz="1100">
                <a:solidFill>
                  <a:schemeClr val="tx1">
                    <a:lumMod val="50000"/>
                    <a:lumOff val="50000"/>
                  </a:schemeClr>
                </a:solidFill>
                <a:cs typeface="Arial" panose="020B0604020202020204" pitchFamily="34" charset="0"/>
                <a:sym typeface="+mn-ea"/>
              </a:rPr>
              <a:t>，</a:t>
            </a:r>
            <a:r>
              <a:rPr lang="en-US" altLang="zh-CN" sz="1100">
                <a:solidFill>
                  <a:schemeClr val="tx1">
                    <a:lumMod val="50000"/>
                    <a:lumOff val="50000"/>
                  </a:schemeClr>
                </a:solidFill>
                <a:cs typeface="Arial" panose="020B0604020202020204" pitchFamily="34" charset="0"/>
                <a:sym typeface="+mn-ea"/>
              </a:rPr>
              <a:t>第 436 行到 525 行。</a:t>
            </a:r>
            <a:endParaRPr lang="en-US" altLang="zh-CN" sz="1100">
              <a:solidFill>
                <a:schemeClr val="tx1">
                  <a:lumMod val="50000"/>
                  <a:lumOff val="50000"/>
                </a:schemeClr>
              </a:solidFill>
              <a:cs typeface="Arial" panose="020B0604020202020204" pitchFamily="34" charset="0"/>
              <a:sym typeface="+mn-ea"/>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截屏2025-12-16 10.36.34"/>
          <p:cNvPicPr>
            <a:picLocks noChangeAspect="1"/>
          </p:cNvPicPr>
          <p:nvPr/>
        </p:nvPicPr>
        <p:blipFill>
          <a:blip r:embed="rId1"/>
          <a:stretch>
            <a:fillRect/>
          </a:stretch>
        </p:blipFill>
        <p:spPr>
          <a:xfrm>
            <a:off x="4609465" y="929640"/>
            <a:ext cx="7212330" cy="5273675"/>
          </a:xfrm>
          <a:prstGeom prst="rect">
            <a:avLst/>
          </a:prstGeom>
        </p:spPr>
      </p:pic>
      <p:sp>
        <p:nvSpPr>
          <p:cNvPr id="4" name="文本框 3"/>
          <p:cNvSpPr txBox="1"/>
          <p:nvPr/>
        </p:nvSpPr>
        <p:spPr>
          <a:xfrm>
            <a:off x="526415" y="929640"/>
            <a:ext cx="3747770" cy="5754370"/>
          </a:xfrm>
          <a:prstGeom prst="rect">
            <a:avLst/>
          </a:prstGeom>
          <a:noFill/>
        </p:spPr>
        <p:txBody>
          <a:bodyPr wrap="square" rtlCol="0">
            <a:spAutoFit/>
          </a:bodyPr>
          <a:p>
            <a:pPr marL="285750" indent="-285750">
              <a:buFont typeface="Arial" panose="020B0604020202020204" pitchFamily="34" charset="0"/>
              <a:buChar char="•"/>
            </a:pPr>
            <a:r>
              <a:rPr lang="zh-CN" altLang="en-US" sz="1600" b="1"/>
              <a:t>循环 (while(true))：</a:t>
            </a:r>
            <a:r>
              <a:rPr lang="zh-CN" altLang="en-US" sz="1600"/>
              <a:t> 放弃递归，采用迭代方式，这是实现 Latch Crabbing的基础结构（方便控制锁的获取与释放）。 </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b="1"/>
              <a:t>叶子节点判断 (IsLeafPage)：</a:t>
            </a:r>
            <a:r>
              <a:rPr lang="zh-CN" altLang="en-US" sz="1600"/>
              <a:t> 一旦遇到叶子节点，立即返回该 Page 指针。 注意：此时返回的 Page 已经被 Pin 住且持有锁（RLatch/WLatch），由调用者负责释放。 </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b="1"/>
              <a:t>内部节点 (InternalPage)： </a:t>
            </a:r>
            <a:r>
              <a:rPr lang="zh-CN" altLang="en-US" sz="1600"/>
              <a:t>如果不是叶子，将其强转为 InternalPage。 使用 comparator 比较 Key，找到目标 Child 的索引（child_index）。</a:t>
            </a:r>
            <a:endParaRPr lang="zh-CN" altLang="en-US" sz="1600"/>
          </a:p>
          <a:p>
            <a:pPr indent="0">
              <a:buFont typeface="Arial" panose="020B0604020202020204" pitchFamily="34" charset="0"/>
              <a:buNone/>
            </a:pPr>
            <a:r>
              <a:rPr lang="zh-CN" altLang="en-US" sz="1600"/>
              <a:t> </a:t>
            </a:r>
            <a:endParaRPr lang="zh-CN" altLang="en-US" sz="1600"/>
          </a:p>
          <a:p>
            <a:pPr marL="285750" indent="-285750">
              <a:buFont typeface="Arial" panose="020B0604020202020204" pitchFamily="34" charset="0"/>
              <a:buChar char="•"/>
            </a:pPr>
            <a:r>
              <a:rPr lang="zh-CN" altLang="en-US" sz="1600" b="1"/>
              <a:t>加载下层节点 (FetchPage)：</a:t>
            </a:r>
            <a:r>
              <a:rPr lang="zh-CN" altLang="en-US" sz="1600"/>
              <a:t> 调用 buffer_pool_manager_-&gt;FetchPage 获取下一个 Page。 </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b="1"/>
              <a:t>并发关键点：</a:t>
            </a:r>
            <a:r>
              <a:rPr lang="zh-CN" altLang="en-US" sz="1600"/>
              <a:t>在这行代码执行后，紧接着就是对 child_page 加锁并检查安全性。</a:t>
            </a: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736786" y="620321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sym typeface="+mn-ea"/>
              </a:rPr>
              <a:t>src/storage/index/b_plus_tree.cpp</a:t>
            </a:r>
            <a:r>
              <a:rPr lang="zh-CN" altLang="en-US" sz="1100">
                <a:solidFill>
                  <a:schemeClr val="tx1">
                    <a:lumMod val="50000"/>
                    <a:lumOff val="50000"/>
                  </a:schemeClr>
                </a:solidFill>
                <a:cs typeface="Arial" panose="020B0604020202020204" pitchFamily="34" charset="0"/>
                <a:sym typeface="+mn-ea"/>
              </a:rPr>
              <a:t>，</a:t>
            </a:r>
            <a:r>
              <a:rPr lang="en-US" altLang="zh-CN" sz="1100">
                <a:solidFill>
                  <a:schemeClr val="tx1">
                    <a:lumMod val="50000"/>
                    <a:lumOff val="50000"/>
                  </a:schemeClr>
                </a:solidFill>
                <a:cs typeface="Arial" panose="020B0604020202020204" pitchFamily="34" charset="0"/>
                <a:sym typeface="+mn-ea"/>
              </a:rPr>
              <a:t>第 436 行到 525 行。</a:t>
            </a:r>
            <a:endParaRPr lang="en-US" altLang="zh-CN" sz="1100">
              <a:solidFill>
                <a:schemeClr val="tx1">
                  <a:lumMod val="50000"/>
                  <a:lumOff val="50000"/>
                </a:schemeClr>
              </a:solidFill>
              <a:cs typeface="Arial" panose="020B0604020202020204" pitchFamily="34" charset="0"/>
              <a:sym typeface="+mn-ea"/>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截屏2025-12-16 10.36.52"/>
          <p:cNvPicPr>
            <a:picLocks noChangeAspect="1"/>
          </p:cNvPicPr>
          <p:nvPr/>
        </p:nvPicPr>
        <p:blipFill>
          <a:blip r:embed="rId1"/>
          <a:stretch>
            <a:fillRect/>
          </a:stretch>
        </p:blipFill>
        <p:spPr>
          <a:xfrm>
            <a:off x="2159000" y="1052830"/>
            <a:ext cx="4996180" cy="5144135"/>
          </a:xfrm>
          <a:prstGeom prst="rect">
            <a:avLst/>
          </a:prstGeom>
        </p:spPr>
      </p:pic>
      <p:sp>
        <p:nvSpPr>
          <p:cNvPr id="4" name="文本框 3"/>
          <p:cNvSpPr txBox="1"/>
          <p:nvPr/>
        </p:nvSpPr>
        <p:spPr>
          <a:xfrm>
            <a:off x="7702550" y="1440180"/>
            <a:ext cx="3597910" cy="3912235"/>
          </a:xfrm>
          <a:prstGeom prst="rect">
            <a:avLst/>
          </a:prstGeom>
          <a:noFill/>
        </p:spPr>
        <p:txBody>
          <a:bodyPr wrap="square" rtlCol="0">
            <a:noAutofit/>
          </a:bodyPr>
          <a:p>
            <a:pPr marL="285750" indent="-285750">
              <a:buFont typeface="Arial" panose="020B0604020202020204" pitchFamily="34" charset="0"/>
              <a:buChar char="•"/>
            </a:pPr>
            <a:r>
              <a:rPr lang="zh-CN" altLang="en-US" sz="1600" b="1">
                <a:sym typeface="+mn-ea"/>
              </a:rPr>
              <a:t>情况一（Unsafe）</a:t>
            </a:r>
            <a:r>
              <a:rPr lang="zh-CN" altLang="en-US" sz="1600" b="1"/>
              <a:t>：</a:t>
            </a:r>
            <a:r>
              <a:rPr lang="zh-CN" altLang="en-US" sz="1600"/>
              <a:t>如果子节点是安全的，意味着接下来的修改不会波及到父节点。那么会立刻释放父节点锁，并调用 ReleaseAllLatches 把之前为了保险起见锁住的所有祖先节点全部释放。这是一种乐观锁释放策略，极大提升了并发度。</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b="1"/>
              <a:t>情况二（Unsafe）：</a:t>
            </a:r>
            <a:r>
              <a:rPr lang="zh-CN" altLang="en-US" sz="1600"/>
              <a:t>如果子节点不安全（比如插入时满了，或者删除时空了），就不能释放父节点锁，而是把当前节点加入 transaction 的 PageSet 中，带着锁继续向下走。"</a:t>
            </a: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857436" y="4168675"/>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rPr>
              <a:t>src/storage/index/b_plus_tree.cpp，第 368 行 至 385 行</a:t>
            </a:r>
            <a:endParaRPr lang="en-US" altLang="zh-CN" sz="1100">
              <a:solidFill>
                <a:schemeClr val="tx1">
                  <a:lumMod val="50000"/>
                  <a:lumOff val="50000"/>
                </a:schemeClr>
              </a:solidFill>
              <a:cs typeface="Arial" panose="020B0604020202020204" pitchFamily="34" charset="0"/>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236980" y="4429125"/>
            <a:ext cx="10638790" cy="2094865"/>
          </a:xfrm>
          <a:prstGeom prst="rect">
            <a:avLst/>
          </a:prstGeom>
          <a:noFill/>
        </p:spPr>
        <p:txBody>
          <a:bodyPr wrap="square" rtlCol="0">
            <a:noAutofit/>
          </a:bodyPr>
          <a:p>
            <a:pPr indent="0">
              <a:buFont typeface="Arial" panose="020B0604020202020204" pitchFamily="34" charset="0"/>
              <a:buNone/>
            </a:pPr>
            <a:r>
              <a:rPr lang="zh-CN" altLang="en-US" b="1"/>
              <a:t>核心函数 </a:t>
            </a:r>
            <a:r>
              <a:rPr lang="en-US" altLang="zh-CN" b="1"/>
              <a:t>3</a:t>
            </a:r>
            <a:r>
              <a:rPr lang="zh-CN" altLang="en-US" b="1"/>
              <a:t>: </a:t>
            </a:r>
            <a:r>
              <a:rPr lang="zh-CN" altLang="en-US"/>
              <a:t>IsSafe，节点安全性判断</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插入场景: 判断 GetSize() &lt; GetMaxSize()。严格小于说明插入后不需要分裂，不会波及父节点，安全。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删除场景: 判断 GetSize() &gt; GetMinSize()。严格大于说明删除后不需要合并，安全。</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搜索场景: 读操作始终返回 true，安全。</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a:p>
        </p:txBody>
      </p:sp>
      <p:pic>
        <p:nvPicPr>
          <p:cNvPr id="3" name="图片 2" descr="截屏2025-12-15 22.01.23"/>
          <p:cNvPicPr>
            <a:picLocks noChangeAspect="1"/>
          </p:cNvPicPr>
          <p:nvPr/>
        </p:nvPicPr>
        <p:blipFill>
          <a:blip r:embed="rId1"/>
          <a:stretch>
            <a:fillRect/>
          </a:stretch>
        </p:blipFill>
        <p:spPr>
          <a:xfrm>
            <a:off x="3385820" y="895985"/>
            <a:ext cx="5147310" cy="318960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857436" y="4142640"/>
            <a:ext cx="4567736" cy="260350"/>
          </a:xfrm>
          <a:prstGeom prst="rect">
            <a:avLst/>
          </a:prstGeom>
          <a:noFill/>
        </p:spPr>
        <p:txBody>
          <a:bodyPr wrap="square" rtlCol="0">
            <a:spAutoFit/>
          </a:bodyPr>
          <a:lstStyle/>
          <a:p>
            <a:pPr algn="ctr"/>
            <a:r>
              <a:rPr lang="en-US" altLang="zh-CN" sz="1100">
                <a:solidFill>
                  <a:schemeClr val="tx1">
                    <a:lumMod val="50000"/>
                    <a:lumOff val="50000"/>
                  </a:schemeClr>
                </a:solidFill>
                <a:cs typeface="Arial" panose="020B0604020202020204" pitchFamily="34" charset="0"/>
              </a:rPr>
              <a:t>src/storage/index/b_plus_tree.cpp，第 386 行 至 397 行</a:t>
            </a:r>
            <a:endParaRPr lang="en-US" altLang="zh-CN" sz="1100">
              <a:solidFill>
                <a:schemeClr val="tx1">
                  <a:lumMod val="50000"/>
                  <a:lumOff val="50000"/>
                </a:schemeClr>
              </a:solidFill>
              <a:cs typeface="Arial" panose="020B0604020202020204" pitchFamily="34" charset="0"/>
            </a:endParaRPr>
          </a:p>
        </p:txBody>
      </p:sp>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解决</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(How)</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1236980" y="4403090"/>
            <a:ext cx="10638790" cy="2188845"/>
          </a:xfrm>
          <a:prstGeom prst="rect">
            <a:avLst/>
          </a:prstGeom>
          <a:noFill/>
        </p:spPr>
        <p:txBody>
          <a:bodyPr wrap="square" rtlCol="0">
            <a:noAutofit/>
          </a:bodyPr>
          <a:p>
            <a:pPr indent="0">
              <a:buFont typeface="Arial" panose="020B0604020202020204" pitchFamily="34" charset="0"/>
              <a:buNone/>
            </a:pPr>
            <a:r>
              <a:rPr lang="zh-CN" altLang="en-US" sz="1600" b="1"/>
              <a:t>核心函数 </a:t>
            </a:r>
            <a:r>
              <a:rPr lang="en-US" altLang="zh-CN" sz="1600" b="1"/>
              <a:t>4</a:t>
            </a:r>
            <a:r>
              <a:rPr lang="zh-CN" altLang="en-US" sz="1600" b="1"/>
              <a:t>: </a:t>
            </a:r>
            <a:r>
              <a:rPr lang="zh-CN" altLang="en-US" sz="1600"/>
              <a:t>ReleaseAllLatches，锁释放</a:t>
            </a:r>
            <a:endParaRPr lang="zh-CN" altLang="en-US" sz="1600"/>
          </a:p>
          <a:p>
            <a:pPr indent="0">
              <a:buFont typeface="Arial" panose="020B0604020202020204" pitchFamily="34" charset="0"/>
              <a:buNone/>
            </a:pPr>
            <a:endParaRPr lang="zh-CN" altLang="en-US" sz="1600"/>
          </a:p>
          <a:p>
            <a:pPr marL="285750" indent="-285750">
              <a:buFont typeface="Arial" panose="020B0604020202020204" pitchFamily="34" charset="0"/>
              <a:buChar char="•"/>
            </a:pPr>
            <a:r>
              <a:rPr lang="zh-CN" altLang="en-US" sz="1600"/>
              <a:t>遍历记录: 遍历 Transaction 中记录的 PageSet。 </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解锁与Unpin: 对每个页面调用 WUnlatch (解写锁) 和 UnpinPage (归还给 Buffer Pool)。</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之前在 Crabbing 过程中，那些不安全或者还没来得及放的父节点锁，都存在 Transaction 里。一旦操作完成或者确认安全，就调用这个函数统一解锁并 Unpin，确保没有死锁和资源泄露。</a:t>
            </a:r>
            <a:endParaRPr lang="zh-CN" altLang="en-US" sz="1600"/>
          </a:p>
          <a:p>
            <a:pPr indent="0">
              <a:buFont typeface="Arial" panose="020B0604020202020204" pitchFamily="34" charset="0"/>
              <a:buNone/>
            </a:pPr>
            <a:endParaRPr lang="zh-CN" altLang="en-US" sz="1600"/>
          </a:p>
          <a:p>
            <a:pPr indent="0">
              <a:buFont typeface="Arial" panose="020B0604020202020204" pitchFamily="34" charset="0"/>
              <a:buNone/>
            </a:pPr>
            <a:endParaRPr lang="zh-CN" altLang="en-US" sz="1600"/>
          </a:p>
        </p:txBody>
      </p:sp>
      <p:pic>
        <p:nvPicPr>
          <p:cNvPr id="3" name="图片 2" descr="截屏2025-12-15 22.03.03"/>
          <p:cNvPicPr>
            <a:picLocks noChangeAspect="1"/>
          </p:cNvPicPr>
          <p:nvPr/>
        </p:nvPicPr>
        <p:blipFill>
          <a:blip r:embed="rId1"/>
          <a:stretch>
            <a:fillRect/>
          </a:stretch>
        </p:blipFill>
        <p:spPr>
          <a:xfrm>
            <a:off x="2597150" y="1052830"/>
            <a:ext cx="7329170" cy="291020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397227" y="-538250"/>
            <a:ext cx="2556356" cy="2296167"/>
            <a:chOff x="-1344978" y="-685187"/>
            <a:chExt cx="6781080" cy="6092478"/>
          </a:xfrm>
        </p:grpSpPr>
        <p:sp>
          <p:nvSpPr>
            <p:cNvPr id="73" name="椭圆 72"/>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7" name="平行四边形 8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88" name="矩形 87"/>
          <p:cNvSpPr/>
          <p:nvPr/>
        </p:nvSpPr>
        <p:spPr>
          <a:xfrm>
            <a:off x="3206993" y="351899"/>
            <a:ext cx="4691777"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测试</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结果</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1" descr="截屏2025-12-13 14.47.53"/>
          <p:cNvPicPr>
            <a:picLocks noChangeAspect="1"/>
          </p:cNvPicPr>
          <p:nvPr/>
        </p:nvPicPr>
        <p:blipFill>
          <a:blip r:embed="rId1"/>
          <a:stretch>
            <a:fillRect/>
          </a:stretch>
        </p:blipFill>
        <p:spPr>
          <a:xfrm>
            <a:off x="774065" y="1969453"/>
            <a:ext cx="3359785" cy="2646045"/>
          </a:xfrm>
          <a:prstGeom prst="rect">
            <a:avLst/>
          </a:prstGeom>
        </p:spPr>
      </p:pic>
      <p:pic>
        <p:nvPicPr>
          <p:cNvPr id="5" name="图片 2" descr="截屏2025-12-13 14.48.14"/>
          <p:cNvPicPr>
            <a:picLocks noChangeAspect="1"/>
          </p:cNvPicPr>
          <p:nvPr/>
        </p:nvPicPr>
        <p:blipFill>
          <a:blip r:embed="rId2"/>
          <a:stretch>
            <a:fillRect/>
          </a:stretch>
        </p:blipFill>
        <p:spPr>
          <a:xfrm>
            <a:off x="4347527" y="2087563"/>
            <a:ext cx="3501390" cy="2409825"/>
          </a:xfrm>
          <a:prstGeom prst="rect">
            <a:avLst/>
          </a:prstGeom>
        </p:spPr>
      </p:pic>
      <p:pic>
        <p:nvPicPr>
          <p:cNvPr id="6" name="图片 3" descr="截屏2025-12-13 14.48.37"/>
          <p:cNvPicPr>
            <a:picLocks noChangeAspect="1"/>
          </p:cNvPicPr>
          <p:nvPr/>
        </p:nvPicPr>
        <p:blipFill>
          <a:blip r:embed="rId3"/>
          <a:stretch>
            <a:fillRect/>
          </a:stretch>
        </p:blipFill>
        <p:spPr>
          <a:xfrm>
            <a:off x="8061325" y="1667510"/>
            <a:ext cx="3310255" cy="352298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36000">
                                          <p:cBhvr additive="base">
                                            <p:cTn id="7" dur="500" fill="hold"/>
                                            <p:tgtEl>
                                              <p:spTgt spid="88"/>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1+#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5876089" y="-685186"/>
            <a:ext cx="6782846"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43256" y="2512764"/>
            <a:ext cx="3457199" cy="1107996"/>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endPar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1743254" y="3588903"/>
            <a:ext cx="2060845"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6000">
                                          <p:cBhvr additive="base">
                                            <p:cTn id="7"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B+Tree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父页面的具体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50505" y="1221740"/>
            <a:ext cx="2493645" cy="460375"/>
          </a:xfrm>
          <a:prstGeom prst="rect">
            <a:avLst/>
          </a:prstGeom>
          <a:noFill/>
        </p:spPr>
        <p:txBody>
          <a:bodyPr wrap="square" rtlCol="0">
            <a:spAutoFit/>
          </a:bodyPr>
          <a:p>
            <a:r>
              <a:rPr lang="zh-CN" altLang="en-US" sz="1200">
                <a:solidFill>
                  <a:schemeClr val="tx1">
                    <a:lumMod val="95000"/>
                    <a:lumOff val="5000"/>
                  </a:schemeClr>
                </a:solidFill>
              </a:rPr>
              <a:t>判断页面是否为叶子节点</a:t>
            </a:r>
            <a:r>
              <a:rPr lang="en-US" altLang="zh-CN" sz="1200">
                <a:solidFill>
                  <a:schemeClr val="tx1">
                    <a:lumMod val="95000"/>
                    <a:lumOff val="5000"/>
                  </a:schemeClr>
                </a:solidFill>
              </a:rPr>
              <a:t>/</a:t>
            </a:r>
            <a:r>
              <a:rPr lang="zh-CN" altLang="en-US" sz="1200">
                <a:solidFill>
                  <a:schemeClr val="tx1">
                    <a:lumMod val="95000"/>
                    <a:lumOff val="5000"/>
                  </a:schemeClr>
                </a:solidFill>
              </a:rPr>
              <a:t>根节点</a:t>
            </a:r>
            <a:endParaRPr lang="zh-CN" altLang="en-US" sz="1200">
              <a:solidFill>
                <a:schemeClr val="tx1">
                  <a:lumMod val="95000"/>
                  <a:lumOff val="5000"/>
                </a:schemeClr>
              </a:solidFill>
            </a:endParaRPr>
          </a:p>
          <a:p>
            <a:r>
              <a:rPr lang="zh-CN" altLang="en-US" sz="1200">
                <a:solidFill>
                  <a:schemeClr val="tx1">
                    <a:lumMod val="95000"/>
                    <a:lumOff val="5000"/>
                  </a:schemeClr>
                </a:solidFill>
              </a:rPr>
              <a:t>设置页面</a:t>
            </a:r>
            <a:r>
              <a:rPr lang="zh-CN" altLang="en-US" sz="1200">
                <a:solidFill>
                  <a:schemeClr val="tx1">
                    <a:lumMod val="95000"/>
                    <a:lumOff val="5000"/>
                  </a:schemeClr>
                </a:solidFill>
              </a:rPr>
              <a:t>类型</a:t>
            </a:r>
            <a:endParaRPr lang="zh-CN" altLang="en-US" sz="1200">
              <a:solidFill>
                <a:schemeClr val="tx1">
                  <a:lumMod val="95000"/>
                  <a:lumOff val="5000"/>
                </a:schemeClr>
              </a:solidFill>
            </a:endParaRPr>
          </a:p>
        </p:txBody>
      </p:sp>
      <p:pic>
        <p:nvPicPr>
          <p:cNvPr id="2" name="图片 1"/>
          <p:cNvPicPr>
            <a:picLocks noChangeAspect="1"/>
          </p:cNvPicPr>
          <p:nvPr/>
        </p:nvPicPr>
        <p:blipFill>
          <a:blip r:embed="rId1"/>
          <a:stretch>
            <a:fillRect/>
          </a:stretch>
        </p:blipFill>
        <p:spPr>
          <a:xfrm>
            <a:off x="2147570" y="1227455"/>
            <a:ext cx="5182235" cy="394970"/>
          </a:xfrm>
          <a:prstGeom prst="rect">
            <a:avLst/>
          </a:prstGeom>
        </p:spPr>
      </p:pic>
      <p:pic>
        <p:nvPicPr>
          <p:cNvPr id="4" name="图片 3"/>
          <p:cNvPicPr>
            <a:picLocks noChangeAspect="1"/>
          </p:cNvPicPr>
          <p:nvPr/>
        </p:nvPicPr>
        <p:blipFill>
          <a:blip r:embed="rId2"/>
          <a:stretch>
            <a:fillRect/>
          </a:stretch>
        </p:blipFill>
        <p:spPr>
          <a:xfrm>
            <a:off x="2145030" y="1739900"/>
            <a:ext cx="5184775" cy="403225"/>
          </a:xfrm>
          <a:prstGeom prst="rect">
            <a:avLst/>
          </a:prstGeom>
        </p:spPr>
      </p:pic>
      <p:pic>
        <p:nvPicPr>
          <p:cNvPr id="7" name="图片 6"/>
          <p:cNvPicPr>
            <a:picLocks noChangeAspect="1"/>
          </p:cNvPicPr>
          <p:nvPr/>
        </p:nvPicPr>
        <p:blipFill>
          <a:blip r:embed="rId3"/>
          <a:stretch>
            <a:fillRect/>
          </a:stretch>
        </p:blipFill>
        <p:spPr>
          <a:xfrm>
            <a:off x="2145030" y="2260600"/>
            <a:ext cx="5184140" cy="262255"/>
          </a:xfrm>
          <a:prstGeom prst="rect">
            <a:avLst/>
          </a:prstGeom>
        </p:spPr>
      </p:pic>
      <p:pic>
        <p:nvPicPr>
          <p:cNvPr id="8" name="图片 7"/>
          <p:cNvPicPr>
            <a:picLocks noChangeAspect="1"/>
          </p:cNvPicPr>
          <p:nvPr/>
        </p:nvPicPr>
        <p:blipFill>
          <a:blip r:embed="rId4"/>
          <a:stretch>
            <a:fillRect/>
          </a:stretch>
        </p:blipFill>
        <p:spPr>
          <a:xfrm>
            <a:off x="2145030" y="2640330"/>
            <a:ext cx="5184140" cy="113030"/>
          </a:xfrm>
          <a:prstGeom prst="rect">
            <a:avLst/>
          </a:prstGeom>
        </p:spPr>
      </p:pic>
      <p:pic>
        <p:nvPicPr>
          <p:cNvPr id="9" name="图片 8"/>
          <p:cNvPicPr>
            <a:picLocks noChangeAspect="1"/>
          </p:cNvPicPr>
          <p:nvPr/>
        </p:nvPicPr>
        <p:blipFill>
          <a:blip r:embed="rId5"/>
          <a:stretch>
            <a:fillRect/>
          </a:stretch>
        </p:blipFill>
        <p:spPr>
          <a:xfrm>
            <a:off x="2145030" y="2870835"/>
            <a:ext cx="5180965" cy="259715"/>
          </a:xfrm>
          <a:prstGeom prst="rect">
            <a:avLst/>
          </a:prstGeom>
        </p:spPr>
      </p:pic>
      <p:pic>
        <p:nvPicPr>
          <p:cNvPr id="10" name="图片 9"/>
          <p:cNvPicPr>
            <a:picLocks noChangeAspect="1"/>
          </p:cNvPicPr>
          <p:nvPr/>
        </p:nvPicPr>
        <p:blipFill>
          <a:blip r:embed="rId6"/>
          <a:stretch>
            <a:fillRect/>
          </a:stretch>
        </p:blipFill>
        <p:spPr>
          <a:xfrm>
            <a:off x="2145030" y="3250565"/>
            <a:ext cx="5180330" cy="247650"/>
          </a:xfrm>
          <a:prstGeom prst="rect">
            <a:avLst/>
          </a:prstGeom>
        </p:spPr>
      </p:pic>
      <p:pic>
        <p:nvPicPr>
          <p:cNvPr id="11" name="图片 10"/>
          <p:cNvPicPr>
            <a:picLocks noChangeAspect="1"/>
          </p:cNvPicPr>
          <p:nvPr/>
        </p:nvPicPr>
        <p:blipFill>
          <a:blip r:embed="rId7"/>
          <a:stretch>
            <a:fillRect/>
          </a:stretch>
        </p:blipFill>
        <p:spPr>
          <a:xfrm>
            <a:off x="2145030" y="3618230"/>
            <a:ext cx="5180330" cy="139065"/>
          </a:xfrm>
          <a:prstGeom prst="rect">
            <a:avLst/>
          </a:prstGeom>
        </p:spPr>
      </p:pic>
      <p:sp>
        <p:nvSpPr>
          <p:cNvPr id="14" name="文本框 13"/>
          <p:cNvSpPr txBox="1"/>
          <p:nvPr/>
        </p:nvSpPr>
        <p:spPr>
          <a:xfrm>
            <a:off x="7847965" y="1739900"/>
            <a:ext cx="2493645" cy="460375"/>
          </a:xfrm>
          <a:prstGeom prst="rect">
            <a:avLst/>
          </a:prstGeom>
          <a:noFill/>
        </p:spPr>
        <p:txBody>
          <a:bodyPr wrap="square" rtlCol="0">
            <a:spAutoFit/>
          </a:bodyPr>
          <a:p>
            <a:r>
              <a:rPr lang="zh-CN" altLang="en-US" sz="1200">
                <a:solidFill>
                  <a:schemeClr val="tx1">
                    <a:lumMod val="95000"/>
                    <a:lumOff val="5000"/>
                  </a:schemeClr>
                </a:solidFill>
              </a:rPr>
              <a:t>获取页面大小、设置页面大小、增加页面大小（用于插入操作后更新）</a:t>
            </a:r>
            <a:endParaRPr lang="zh-CN" altLang="en-US" sz="1200">
              <a:solidFill>
                <a:schemeClr val="tx1">
                  <a:lumMod val="95000"/>
                  <a:lumOff val="5000"/>
                </a:schemeClr>
              </a:solidFill>
            </a:endParaRPr>
          </a:p>
        </p:txBody>
      </p:sp>
      <p:sp>
        <p:nvSpPr>
          <p:cNvPr id="15" name="文本框 14"/>
          <p:cNvSpPr txBox="1"/>
          <p:nvPr/>
        </p:nvSpPr>
        <p:spPr>
          <a:xfrm>
            <a:off x="7850505" y="2258060"/>
            <a:ext cx="2493645" cy="275590"/>
          </a:xfrm>
          <a:prstGeom prst="rect">
            <a:avLst/>
          </a:prstGeom>
          <a:noFill/>
        </p:spPr>
        <p:txBody>
          <a:bodyPr wrap="square" rtlCol="0">
            <a:spAutoFit/>
          </a:bodyPr>
          <a:p>
            <a:r>
              <a:rPr lang="zh-CN" altLang="en-US" sz="1200">
                <a:solidFill>
                  <a:schemeClr val="tx1">
                    <a:lumMod val="95000"/>
                    <a:lumOff val="5000"/>
                  </a:schemeClr>
                </a:solidFill>
              </a:rPr>
              <a:t>获取</a:t>
            </a:r>
            <a:r>
              <a:rPr lang="en-US" altLang="zh-CN" sz="1200">
                <a:solidFill>
                  <a:schemeClr val="tx1">
                    <a:lumMod val="95000"/>
                    <a:lumOff val="5000"/>
                  </a:schemeClr>
                </a:solidFill>
              </a:rPr>
              <a:t>/</a:t>
            </a:r>
            <a:r>
              <a:rPr lang="zh-CN" altLang="en-US" sz="1200">
                <a:solidFill>
                  <a:schemeClr val="tx1">
                    <a:lumMod val="95000"/>
                    <a:lumOff val="5000"/>
                  </a:schemeClr>
                </a:solidFill>
              </a:rPr>
              <a:t>设置页面的</a:t>
            </a:r>
            <a:r>
              <a:rPr lang="zh-CN" altLang="en-US" sz="1200">
                <a:solidFill>
                  <a:schemeClr val="tx1">
                    <a:lumMod val="95000"/>
                    <a:lumOff val="5000"/>
                  </a:schemeClr>
                </a:solidFill>
              </a:rPr>
              <a:t>最大容量</a:t>
            </a:r>
            <a:endParaRPr lang="zh-CN" altLang="en-US" sz="1200">
              <a:solidFill>
                <a:schemeClr val="tx1">
                  <a:lumMod val="95000"/>
                  <a:lumOff val="5000"/>
                </a:schemeClr>
              </a:solidFill>
            </a:endParaRPr>
          </a:p>
        </p:txBody>
      </p:sp>
      <p:sp>
        <p:nvSpPr>
          <p:cNvPr id="16" name="文本框 15"/>
          <p:cNvSpPr txBox="1"/>
          <p:nvPr/>
        </p:nvSpPr>
        <p:spPr>
          <a:xfrm>
            <a:off x="7850505" y="2591435"/>
            <a:ext cx="2493645" cy="275590"/>
          </a:xfrm>
          <a:prstGeom prst="rect">
            <a:avLst/>
          </a:prstGeom>
          <a:noFill/>
        </p:spPr>
        <p:txBody>
          <a:bodyPr wrap="square" rtlCol="0">
            <a:spAutoFit/>
          </a:bodyPr>
          <a:p>
            <a:r>
              <a:rPr lang="zh-CN" altLang="en-US" sz="1200">
                <a:solidFill>
                  <a:schemeClr val="tx1">
                    <a:lumMod val="95000"/>
                    <a:lumOff val="5000"/>
                  </a:schemeClr>
                </a:solidFill>
              </a:rPr>
              <a:t>获取页面的最</a:t>
            </a:r>
            <a:r>
              <a:rPr lang="zh-CN" altLang="en-US" sz="1200">
                <a:solidFill>
                  <a:schemeClr val="tx1">
                    <a:lumMod val="95000"/>
                    <a:lumOff val="5000"/>
                  </a:schemeClr>
                </a:solidFill>
              </a:rPr>
              <a:t>小容量</a:t>
            </a:r>
            <a:endParaRPr lang="zh-CN" altLang="en-US" sz="1200">
              <a:solidFill>
                <a:schemeClr val="tx1">
                  <a:lumMod val="95000"/>
                  <a:lumOff val="5000"/>
                </a:schemeClr>
              </a:solidFill>
            </a:endParaRPr>
          </a:p>
        </p:txBody>
      </p:sp>
      <p:sp>
        <p:nvSpPr>
          <p:cNvPr id="17" name="文本框 16"/>
          <p:cNvSpPr txBox="1"/>
          <p:nvPr/>
        </p:nvSpPr>
        <p:spPr>
          <a:xfrm>
            <a:off x="7850505" y="2876550"/>
            <a:ext cx="2493645" cy="275590"/>
          </a:xfrm>
          <a:prstGeom prst="rect">
            <a:avLst/>
          </a:prstGeom>
          <a:noFill/>
        </p:spPr>
        <p:txBody>
          <a:bodyPr wrap="square" rtlCol="0">
            <a:spAutoFit/>
          </a:bodyPr>
          <a:p>
            <a:r>
              <a:rPr lang="zh-CN" altLang="en-US" sz="1200">
                <a:solidFill>
                  <a:schemeClr val="tx1">
                    <a:lumMod val="95000"/>
                    <a:lumOff val="5000"/>
                  </a:schemeClr>
                </a:solidFill>
              </a:rPr>
              <a:t>获取</a:t>
            </a:r>
            <a:r>
              <a:rPr lang="en-US" altLang="zh-CN" sz="1200">
                <a:solidFill>
                  <a:schemeClr val="tx1">
                    <a:lumMod val="95000"/>
                    <a:lumOff val="5000"/>
                  </a:schemeClr>
                </a:solidFill>
              </a:rPr>
              <a:t>/</a:t>
            </a:r>
            <a:r>
              <a:rPr lang="zh-CN" altLang="en-US" sz="1200">
                <a:solidFill>
                  <a:schemeClr val="tx1">
                    <a:lumMod val="95000"/>
                    <a:lumOff val="5000"/>
                  </a:schemeClr>
                </a:solidFill>
              </a:rPr>
              <a:t>设置父页面的</a:t>
            </a:r>
            <a:r>
              <a:rPr lang="en-US" altLang="zh-CN" sz="1200">
                <a:solidFill>
                  <a:schemeClr val="tx1">
                    <a:lumMod val="95000"/>
                    <a:lumOff val="5000"/>
                  </a:schemeClr>
                </a:solidFill>
              </a:rPr>
              <a:t>ID</a:t>
            </a:r>
            <a:endParaRPr lang="en-US" altLang="zh-CN" sz="1200">
              <a:solidFill>
                <a:schemeClr val="tx1">
                  <a:lumMod val="95000"/>
                  <a:lumOff val="5000"/>
                </a:schemeClr>
              </a:solidFill>
            </a:endParaRPr>
          </a:p>
        </p:txBody>
      </p:sp>
      <p:sp>
        <p:nvSpPr>
          <p:cNvPr id="18" name="文本框 17"/>
          <p:cNvSpPr txBox="1"/>
          <p:nvPr/>
        </p:nvSpPr>
        <p:spPr>
          <a:xfrm>
            <a:off x="7850505" y="3223260"/>
            <a:ext cx="2493645" cy="275590"/>
          </a:xfrm>
          <a:prstGeom prst="rect">
            <a:avLst/>
          </a:prstGeom>
          <a:noFill/>
        </p:spPr>
        <p:txBody>
          <a:bodyPr wrap="square" rtlCol="0">
            <a:spAutoFit/>
          </a:bodyPr>
          <a:p>
            <a:r>
              <a:rPr lang="zh-CN" altLang="en-US" sz="1200">
                <a:solidFill>
                  <a:schemeClr val="tx1">
                    <a:lumMod val="95000"/>
                    <a:lumOff val="5000"/>
                  </a:schemeClr>
                </a:solidFill>
              </a:rPr>
              <a:t>获取</a:t>
            </a:r>
            <a:r>
              <a:rPr lang="en-US" altLang="zh-CN" sz="1200">
                <a:solidFill>
                  <a:schemeClr val="tx1">
                    <a:lumMod val="95000"/>
                    <a:lumOff val="5000"/>
                  </a:schemeClr>
                </a:solidFill>
              </a:rPr>
              <a:t>/</a:t>
            </a:r>
            <a:r>
              <a:rPr lang="zh-CN" altLang="en-US" sz="1200">
                <a:solidFill>
                  <a:schemeClr val="tx1">
                    <a:lumMod val="95000"/>
                    <a:lumOff val="5000"/>
                  </a:schemeClr>
                </a:solidFill>
              </a:rPr>
              <a:t>设置</a:t>
            </a:r>
            <a:r>
              <a:rPr lang="zh-CN" altLang="en-US" sz="1200">
                <a:solidFill>
                  <a:schemeClr val="tx1">
                    <a:lumMod val="95000"/>
                    <a:lumOff val="5000"/>
                  </a:schemeClr>
                </a:solidFill>
              </a:rPr>
              <a:t>当前页面的</a:t>
            </a:r>
            <a:r>
              <a:rPr lang="en-US" altLang="zh-CN" sz="1200">
                <a:solidFill>
                  <a:schemeClr val="tx1">
                    <a:lumMod val="95000"/>
                    <a:lumOff val="5000"/>
                  </a:schemeClr>
                </a:solidFill>
              </a:rPr>
              <a:t>ID</a:t>
            </a:r>
            <a:endParaRPr lang="en-US" altLang="zh-CN" sz="1200">
              <a:solidFill>
                <a:schemeClr val="tx1">
                  <a:lumMod val="95000"/>
                  <a:lumOff val="5000"/>
                </a:schemeClr>
              </a:solidFill>
            </a:endParaRPr>
          </a:p>
        </p:txBody>
      </p:sp>
      <p:sp>
        <p:nvSpPr>
          <p:cNvPr id="19" name="文本框 18"/>
          <p:cNvSpPr txBox="1"/>
          <p:nvPr/>
        </p:nvSpPr>
        <p:spPr>
          <a:xfrm>
            <a:off x="7850505" y="3569970"/>
            <a:ext cx="2493645" cy="275590"/>
          </a:xfrm>
          <a:prstGeom prst="rect">
            <a:avLst/>
          </a:prstGeom>
          <a:noFill/>
        </p:spPr>
        <p:txBody>
          <a:bodyPr wrap="square" rtlCol="0">
            <a:spAutoFit/>
          </a:bodyPr>
          <a:p>
            <a:r>
              <a:rPr lang="zh-CN" altLang="en-US" sz="1200">
                <a:solidFill>
                  <a:schemeClr val="tx1">
                    <a:lumMod val="95000"/>
                    <a:lumOff val="5000"/>
                  </a:schemeClr>
                </a:solidFill>
              </a:rPr>
              <a:t>设置日志</a:t>
            </a:r>
            <a:r>
              <a:rPr lang="zh-CN" altLang="en-US" sz="1200">
                <a:solidFill>
                  <a:schemeClr val="tx1">
                    <a:lumMod val="95000"/>
                    <a:lumOff val="5000"/>
                  </a:schemeClr>
                </a:solidFill>
              </a:rPr>
              <a:t>序列号</a:t>
            </a:r>
            <a:endParaRPr lang="zh-CN" altLang="en-US" sz="1200">
              <a:solidFill>
                <a:schemeClr val="tx1">
                  <a:lumMod val="95000"/>
                  <a:lumOff val="5000"/>
                </a:schemeClr>
              </a:solidFill>
            </a:endParaRPr>
          </a:p>
        </p:txBody>
      </p:sp>
      <p:sp>
        <p:nvSpPr>
          <p:cNvPr id="20" name="文本框 19"/>
          <p:cNvSpPr txBox="1"/>
          <p:nvPr/>
        </p:nvSpPr>
        <p:spPr>
          <a:xfrm>
            <a:off x="2159000" y="3971290"/>
            <a:ext cx="5170170" cy="1945005"/>
          </a:xfrm>
          <a:prstGeom prst="rect">
            <a:avLst/>
          </a:prstGeom>
          <a:noFill/>
        </p:spPr>
        <p:txBody>
          <a:bodyPr wrap="square" rtlCol="0">
            <a:noAutofit/>
          </a:bodyPr>
          <a:p>
            <a:r>
              <a:rPr lang="en-US" altLang="zh-CN"/>
              <a:t> </a:t>
            </a:r>
            <a:r>
              <a:rPr lang="en-US" altLang="zh-CN" sz="1200"/>
              <a:t>b_plus_tree_page.cpp </a:t>
            </a:r>
            <a:r>
              <a:rPr lang="zh-CN" altLang="en-US" sz="1200"/>
              <a:t>文件实现了</a:t>
            </a:r>
            <a:r>
              <a:rPr lang="en-US" altLang="zh-CN" sz="1200"/>
              <a:t> B+</a:t>
            </a:r>
            <a:r>
              <a:rPr lang="zh-CN" altLang="en-US" sz="1200"/>
              <a:t>树页面基类的基础操作方法。它作为</a:t>
            </a:r>
            <a:r>
              <a:rPr lang="en-US" altLang="zh-CN" sz="1200"/>
              <a:t>B+</a:t>
            </a:r>
            <a:r>
              <a:rPr lang="zh-CN" altLang="en-US" sz="1200"/>
              <a:t>树内部页面</a:t>
            </a:r>
            <a:r>
              <a:rPr lang="en-US" altLang="zh-CN" sz="1200"/>
              <a:t>(BPlusTreeInternalPage)</a:t>
            </a:r>
            <a:r>
              <a:rPr lang="zh-CN" altLang="en-US" sz="1200"/>
              <a:t>和叶子页面</a:t>
            </a:r>
            <a:r>
              <a:rPr lang="en-US" altLang="zh-CN" sz="1200"/>
              <a:t>(BPlusTreeLeafPage)</a:t>
            </a:r>
            <a:r>
              <a:rPr lang="zh-CN" altLang="en-US" sz="1200"/>
              <a:t>的公共父类，定义了所有</a:t>
            </a:r>
            <a:r>
              <a:rPr lang="en-US" altLang="zh-CN" sz="1200"/>
              <a:t>B+</a:t>
            </a:r>
            <a:r>
              <a:rPr lang="zh-CN" altLang="en-US" sz="1200"/>
              <a:t>树页面共有的属性和操作。</a:t>
            </a:r>
            <a:endParaRPr lang="en-US" altLang="zh-CN" sz="1200"/>
          </a:p>
          <a:p>
            <a:r>
              <a:rPr lang="zh-CN" altLang="en-US" sz="1200"/>
              <a:t>核心设计思想是通过成员变量的</a:t>
            </a:r>
            <a:r>
              <a:rPr lang="en-US" altLang="zh-CN" sz="1200"/>
              <a:t>getter</a:t>
            </a:r>
            <a:r>
              <a:rPr lang="zh-CN" altLang="en-US" sz="1200"/>
              <a:t>和</a:t>
            </a:r>
            <a:r>
              <a:rPr lang="en-US" altLang="zh-CN" sz="1200"/>
              <a:t>setter</a:t>
            </a:r>
            <a:r>
              <a:rPr lang="zh-CN" altLang="en-US" sz="1200"/>
              <a:t>方法，封装了对页面关键属性的访问和修改。这些属性包括：</a:t>
            </a:r>
            <a:endParaRPr lang="en-US" altLang="zh-CN" sz="1200"/>
          </a:p>
          <a:p>
            <a:r>
              <a:rPr lang="zh-CN" altLang="en-US" sz="1200"/>
              <a:t>页面类型标识</a:t>
            </a:r>
            <a:r>
              <a:rPr lang="en-US" altLang="zh-CN" sz="1200"/>
              <a:t> - </a:t>
            </a:r>
            <a:r>
              <a:rPr lang="zh-CN" altLang="en-US" sz="1200"/>
              <a:t>区分内部节点和叶子节点</a:t>
            </a:r>
            <a:endParaRPr lang="en-US" altLang="zh-CN" sz="1200"/>
          </a:p>
          <a:p>
            <a:r>
              <a:rPr lang="zh-CN" altLang="en-US" sz="1200"/>
              <a:t>页面容量控制</a:t>
            </a:r>
            <a:r>
              <a:rPr lang="en-US" altLang="zh-CN" sz="1200"/>
              <a:t> - </a:t>
            </a:r>
            <a:r>
              <a:rPr lang="zh-CN" altLang="en-US" sz="1200"/>
              <a:t>当前大小、最大容量和最小容量（用于分裂</a:t>
            </a:r>
            <a:r>
              <a:rPr lang="en-US" altLang="zh-CN" sz="1200"/>
              <a:t>/</a:t>
            </a:r>
            <a:r>
              <a:rPr lang="zh-CN" altLang="en-US" sz="1200"/>
              <a:t>合并判断）</a:t>
            </a:r>
            <a:endParaRPr lang="en-US" altLang="zh-CN" sz="1200"/>
          </a:p>
          <a:p>
            <a:r>
              <a:rPr lang="zh-CN" altLang="en-US" sz="1200"/>
              <a:t>树结构关系</a:t>
            </a:r>
            <a:r>
              <a:rPr lang="en-US" altLang="zh-CN" sz="1200"/>
              <a:t> - </a:t>
            </a:r>
            <a:r>
              <a:rPr lang="zh-CN" altLang="en-US" sz="1200"/>
              <a:t>父页面</a:t>
            </a:r>
            <a:r>
              <a:rPr lang="en-US" altLang="zh-CN" sz="1200"/>
              <a:t>ID</a:t>
            </a:r>
            <a:r>
              <a:rPr lang="zh-CN" altLang="en-US" sz="1200"/>
              <a:t>（用于向上遍历）、自身页面</a:t>
            </a:r>
            <a:r>
              <a:rPr lang="en-US" altLang="zh-CN" sz="1200"/>
              <a:t>ID</a:t>
            </a:r>
            <a:endParaRPr lang="en-US" altLang="zh-CN" sz="1200"/>
          </a:p>
          <a:p>
            <a:r>
              <a:rPr lang="zh-CN" altLang="en-US" sz="1200"/>
              <a:t>恢复机制支持</a:t>
            </a:r>
            <a:r>
              <a:rPr lang="en-US" altLang="zh-CN" sz="1200"/>
              <a:t> - </a:t>
            </a:r>
            <a:r>
              <a:rPr lang="zh-CN" altLang="en-US" sz="1200"/>
              <a:t>日志序列号</a:t>
            </a:r>
            <a:r>
              <a:rPr lang="en-US" altLang="zh-CN" sz="1200"/>
              <a:t>(LSN)</a:t>
            </a:r>
            <a:r>
              <a:rPr lang="zh-CN" altLang="en-US" sz="1200"/>
              <a:t>用于崩溃恢复</a:t>
            </a:r>
            <a:endParaRPr lang="zh-CN" altLang="en-US" sz="12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B+Tree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内部页面的具体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50505" y="1221740"/>
            <a:ext cx="2493645" cy="275590"/>
          </a:xfrm>
          <a:prstGeom prst="rect">
            <a:avLst/>
          </a:prstGeom>
          <a:noFill/>
        </p:spPr>
        <p:txBody>
          <a:bodyPr wrap="square" rtlCol="0">
            <a:spAutoFit/>
          </a:bodyPr>
          <a:p>
            <a:r>
              <a:rPr lang="zh-CN" altLang="en-US" sz="1200">
                <a:solidFill>
                  <a:schemeClr val="tx1">
                    <a:lumMod val="95000"/>
                    <a:lumOff val="5000"/>
                  </a:schemeClr>
                </a:solidFill>
              </a:rPr>
              <a:t>返回指定索引处的</a:t>
            </a:r>
            <a:r>
              <a:rPr lang="zh-CN" altLang="en-US" sz="1200">
                <a:solidFill>
                  <a:schemeClr val="tx1">
                    <a:lumMod val="95000"/>
                    <a:lumOff val="5000"/>
                  </a:schemeClr>
                </a:solidFill>
              </a:rPr>
              <a:t>键</a:t>
            </a:r>
            <a:endParaRPr lang="zh-CN" altLang="en-US" sz="1200">
              <a:solidFill>
                <a:schemeClr val="tx1">
                  <a:lumMod val="95000"/>
                  <a:lumOff val="5000"/>
                </a:schemeClr>
              </a:solidFill>
            </a:endParaRPr>
          </a:p>
        </p:txBody>
      </p:sp>
      <p:sp>
        <p:nvSpPr>
          <p:cNvPr id="15" name="文本框 14"/>
          <p:cNvSpPr txBox="1"/>
          <p:nvPr/>
        </p:nvSpPr>
        <p:spPr>
          <a:xfrm>
            <a:off x="7850505" y="2105660"/>
            <a:ext cx="2493645" cy="275590"/>
          </a:xfrm>
          <a:prstGeom prst="rect">
            <a:avLst/>
          </a:prstGeom>
          <a:noFill/>
        </p:spPr>
        <p:txBody>
          <a:bodyPr wrap="square" rtlCol="0">
            <a:spAutoFit/>
          </a:bodyPr>
          <a:p>
            <a:r>
              <a:rPr lang="zh-CN" altLang="en-US" sz="1200">
                <a:solidFill>
                  <a:schemeClr val="tx1">
                    <a:lumMod val="95000"/>
                    <a:lumOff val="5000"/>
                  </a:schemeClr>
                </a:solidFill>
              </a:rPr>
              <a:t>设置</a:t>
            </a:r>
            <a:r>
              <a:rPr lang="zh-CN" altLang="en-US" sz="1200">
                <a:solidFill>
                  <a:schemeClr val="tx1">
                    <a:lumMod val="95000"/>
                    <a:lumOff val="5000"/>
                  </a:schemeClr>
                </a:solidFill>
                <a:sym typeface="+mn-ea"/>
              </a:rPr>
              <a:t>指定索引处的键</a:t>
            </a:r>
            <a:endParaRPr lang="zh-CN" altLang="en-US" sz="1200">
              <a:solidFill>
                <a:schemeClr val="tx1">
                  <a:lumMod val="95000"/>
                  <a:lumOff val="5000"/>
                </a:schemeClr>
              </a:solidFill>
            </a:endParaRPr>
          </a:p>
        </p:txBody>
      </p:sp>
      <p:sp>
        <p:nvSpPr>
          <p:cNvPr id="18" name="文本框 17"/>
          <p:cNvSpPr txBox="1"/>
          <p:nvPr/>
        </p:nvSpPr>
        <p:spPr>
          <a:xfrm>
            <a:off x="7850505" y="3223260"/>
            <a:ext cx="2493645" cy="275590"/>
          </a:xfrm>
          <a:prstGeom prst="rect">
            <a:avLst/>
          </a:prstGeom>
          <a:noFill/>
        </p:spPr>
        <p:txBody>
          <a:bodyPr wrap="square" rtlCol="0">
            <a:spAutoFit/>
          </a:bodyPr>
          <a:p>
            <a:r>
              <a:rPr lang="zh-CN" altLang="en-US" sz="1200">
                <a:solidFill>
                  <a:schemeClr val="tx1">
                    <a:lumMod val="95000"/>
                    <a:lumOff val="5000"/>
                  </a:schemeClr>
                </a:solidFill>
                <a:sym typeface="+mn-ea"/>
              </a:rPr>
              <a:t>返回指定索引处的</a:t>
            </a:r>
            <a:r>
              <a:rPr lang="zh-CN" altLang="en-US" sz="1200">
                <a:solidFill>
                  <a:schemeClr val="tx1">
                    <a:lumMod val="95000"/>
                    <a:lumOff val="5000"/>
                  </a:schemeClr>
                </a:solidFill>
                <a:sym typeface="+mn-ea"/>
              </a:rPr>
              <a:t>值</a:t>
            </a:r>
            <a:endParaRPr lang="zh-CN" altLang="en-US" sz="1200">
              <a:solidFill>
                <a:schemeClr val="tx1">
                  <a:lumMod val="95000"/>
                  <a:lumOff val="5000"/>
                </a:schemeClr>
              </a:solidFill>
              <a:sym typeface="+mn-ea"/>
            </a:endParaRPr>
          </a:p>
        </p:txBody>
      </p:sp>
      <p:pic>
        <p:nvPicPr>
          <p:cNvPr id="3" name="图片 2"/>
          <p:cNvPicPr>
            <a:picLocks noChangeAspect="1"/>
          </p:cNvPicPr>
          <p:nvPr/>
        </p:nvPicPr>
        <p:blipFill>
          <a:blip r:embed="rId1"/>
          <a:stretch>
            <a:fillRect/>
          </a:stretch>
        </p:blipFill>
        <p:spPr>
          <a:xfrm>
            <a:off x="2188210" y="1221740"/>
            <a:ext cx="5183505" cy="1482090"/>
          </a:xfrm>
          <a:prstGeom prst="rect">
            <a:avLst/>
          </a:prstGeom>
        </p:spPr>
      </p:pic>
      <p:pic>
        <p:nvPicPr>
          <p:cNvPr id="13" name="图片 12"/>
          <p:cNvPicPr>
            <a:picLocks noChangeAspect="1"/>
          </p:cNvPicPr>
          <p:nvPr/>
        </p:nvPicPr>
        <p:blipFill>
          <a:blip r:embed="rId2"/>
          <a:stretch>
            <a:fillRect/>
          </a:stretch>
        </p:blipFill>
        <p:spPr>
          <a:xfrm>
            <a:off x="2188210" y="2962275"/>
            <a:ext cx="5182870" cy="750570"/>
          </a:xfrm>
          <a:prstGeom prst="rect">
            <a:avLst/>
          </a:prstGeom>
        </p:spPr>
      </p:pic>
      <p:sp>
        <p:nvSpPr>
          <p:cNvPr id="20" name="文本框 19"/>
          <p:cNvSpPr txBox="1"/>
          <p:nvPr/>
        </p:nvSpPr>
        <p:spPr>
          <a:xfrm>
            <a:off x="2159000" y="3971290"/>
            <a:ext cx="5170170" cy="522605"/>
          </a:xfrm>
          <a:prstGeom prst="rect">
            <a:avLst/>
          </a:prstGeom>
          <a:noFill/>
        </p:spPr>
        <p:txBody>
          <a:bodyPr wrap="square" rtlCol="0">
            <a:noAutofit/>
          </a:bodyPr>
          <a:p>
            <a:r>
              <a:rPr lang="en-US" altLang="zh-CN" sz="1200"/>
              <a:t> b_plus_tree_internal_page.cpp </a:t>
            </a:r>
            <a:r>
              <a:rPr lang="zh-CN" altLang="en-US" sz="1200"/>
              <a:t>文件实现了</a:t>
            </a:r>
            <a:r>
              <a:rPr lang="en-US" altLang="zh-CN" sz="1200"/>
              <a:t>B+</a:t>
            </a:r>
            <a:r>
              <a:rPr lang="zh-CN" altLang="en-US" sz="1200"/>
              <a:t>树内部页面（非叶子节点）的基本数据结构和访问方法。</a:t>
            </a:r>
            <a:endParaRPr lang="zh-CN" altLang="en-US" sz="12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B+Tree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叶子页面的具体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50505" y="1221740"/>
            <a:ext cx="2493645" cy="788035"/>
          </a:xfrm>
          <a:prstGeom prst="rect">
            <a:avLst/>
          </a:prstGeom>
          <a:noFill/>
        </p:spPr>
        <p:txBody>
          <a:bodyPr wrap="square" rtlCol="0">
            <a:noAutofit/>
          </a:bodyPr>
          <a:p>
            <a:r>
              <a:rPr lang="zh-CN" altLang="en-US" sz="1200">
                <a:solidFill>
                  <a:schemeClr val="tx1">
                    <a:lumMod val="95000"/>
                    <a:lumOff val="5000"/>
                  </a:schemeClr>
                </a:solidFill>
              </a:rPr>
              <a:t>获取下一个叶子页面的</a:t>
            </a:r>
            <a:r>
              <a:rPr lang="en-US" altLang="zh-CN" sz="1200">
                <a:solidFill>
                  <a:schemeClr val="tx1">
                    <a:lumMod val="95000"/>
                    <a:lumOff val="5000"/>
                  </a:schemeClr>
                </a:solidFill>
              </a:rPr>
              <a:t>ID</a:t>
            </a:r>
            <a:r>
              <a:rPr lang="zh-CN" altLang="en-US" sz="1200">
                <a:solidFill>
                  <a:schemeClr val="tx1">
                    <a:lumMod val="95000"/>
                    <a:lumOff val="5000"/>
                  </a:schemeClr>
                </a:solidFill>
              </a:rPr>
              <a:t>，用于叶子页面间的链表连接</a:t>
            </a:r>
            <a:endParaRPr lang="zh-CN" altLang="en-US" sz="1200">
              <a:solidFill>
                <a:schemeClr val="tx1">
                  <a:lumMod val="95000"/>
                  <a:lumOff val="5000"/>
                </a:schemeClr>
              </a:solidFill>
            </a:endParaRPr>
          </a:p>
          <a:p>
            <a:r>
              <a:rPr lang="zh-CN" altLang="en-US" sz="1200">
                <a:solidFill>
                  <a:schemeClr val="tx1">
                    <a:lumMod val="95000"/>
                    <a:lumOff val="5000"/>
                  </a:schemeClr>
                </a:solidFill>
              </a:rPr>
              <a:t>设置下一个叶子页面的</a:t>
            </a:r>
            <a:r>
              <a:rPr lang="en-US" altLang="zh-CN" sz="1200">
                <a:solidFill>
                  <a:schemeClr val="tx1">
                    <a:lumMod val="95000"/>
                    <a:lumOff val="5000"/>
                  </a:schemeClr>
                </a:solidFill>
              </a:rPr>
              <a:t>ID</a:t>
            </a:r>
            <a:r>
              <a:rPr lang="zh-CN" altLang="en-US" sz="1200">
                <a:solidFill>
                  <a:schemeClr val="tx1">
                    <a:lumMod val="95000"/>
                    <a:lumOff val="5000"/>
                  </a:schemeClr>
                </a:solidFill>
              </a:rPr>
              <a:t>，维护叶子链表</a:t>
            </a:r>
            <a:endParaRPr lang="zh-CN" altLang="en-US" sz="1200">
              <a:solidFill>
                <a:schemeClr val="tx1">
                  <a:lumMod val="95000"/>
                  <a:lumOff val="5000"/>
                </a:schemeClr>
              </a:solidFill>
            </a:endParaRPr>
          </a:p>
        </p:txBody>
      </p:sp>
      <p:sp>
        <p:nvSpPr>
          <p:cNvPr id="18" name="文本框 17"/>
          <p:cNvSpPr txBox="1"/>
          <p:nvPr/>
        </p:nvSpPr>
        <p:spPr>
          <a:xfrm>
            <a:off x="7850505" y="3223260"/>
            <a:ext cx="2493645" cy="275590"/>
          </a:xfrm>
          <a:prstGeom prst="rect">
            <a:avLst/>
          </a:prstGeom>
          <a:noFill/>
        </p:spPr>
        <p:txBody>
          <a:bodyPr wrap="square" rtlCol="0">
            <a:spAutoFit/>
          </a:bodyPr>
          <a:p>
            <a:r>
              <a:rPr lang="zh-CN" altLang="en-US" sz="1200">
                <a:solidFill>
                  <a:schemeClr val="tx1">
                    <a:lumMod val="95000"/>
                    <a:lumOff val="5000"/>
                  </a:schemeClr>
                </a:solidFill>
                <a:sym typeface="+mn-ea"/>
              </a:rPr>
              <a:t>返回指定索引处的</a:t>
            </a:r>
            <a:r>
              <a:rPr lang="zh-CN" altLang="en-US" sz="1200">
                <a:solidFill>
                  <a:schemeClr val="tx1">
                    <a:lumMod val="95000"/>
                    <a:lumOff val="5000"/>
                  </a:schemeClr>
                </a:solidFill>
                <a:sym typeface="+mn-ea"/>
              </a:rPr>
              <a:t>值</a:t>
            </a:r>
            <a:endParaRPr lang="zh-CN" altLang="en-US" sz="1200">
              <a:solidFill>
                <a:schemeClr val="tx1">
                  <a:lumMod val="95000"/>
                  <a:lumOff val="5000"/>
                </a:schemeClr>
              </a:solidFill>
              <a:sym typeface="+mn-ea"/>
            </a:endParaRPr>
          </a:p>
        </p:txBody>
      </p:sp>
      <p:sp>
        <p:nvSpPr>
          <p:cNvPr id="20" name="文本框 19"/>
          <p:cNvSpPr txBox="1"/>
          <p:nvPr/>
        </p:nvSpPr>
        <p:spPr>
          <a:xfrm>
            <a:off x="2159000" y="3971290"/>
            <a:ext cx="5170170" cy="522605"/>
          </a:xfrm>
          <a:prstGeom prst="rect">
            <a:avLst/>
          </a:prstGeom>
          <a:noFill/>
        </p:spPr>
        <p:txBody>
          <a:bodyPr wrap="square" rtlCol="0">
            <a:noAutofit/>
          </a:bodyPr>
          <a:p>
            <a:r>
              <a:rPr lang="en-US" altLang="zh-CN" sz="1200"/>
              <a:t>b_plus_tree_leaf_page.cpp </a:t>
            </a:r>
            <a:r>
              <a:rPr lang="zh-CN" altLang="en-US" sz="1200"/>
              <a:t>文件实现了</a:t>
            </a:r>
            <a:r>
              <a:rPr lang="en-US" altLang="zh-CN" sz="1200"/>
              <a:t>B+</a:t>
            </a:r>
            <a:r>
              <a:rPr lang="zh-CN" altLang="en-US" sz="1200"/>
              <a:t>树叶页面（叶子节点）的基本数据结构和访问方法。</a:t>
            </a:r>
            <a:endParaRPr lang="zh-CN" altLang="en-US" sz="1200"/>
          </a:p>
        </p:txBody>
      </p:sp>
      <p:pic>
        <p:nvPicPr>
          <p:cNvPr id="2" name="图片 1"/>
          <p:cNvPicPr>
            <a:picLocks noChangeAspect="1"/>
          </p:cNvPicPr>
          <p:nvPr/>
        </p:nvPicPr>
        <p:blipFill>
          <a:blip r:embed="rId1"/>
          <a:stretch>
            <a:fillRect/>
          </a:stretch>
        </p:blipFill>
        <p:spPr>
          <a:xfrm>
            <a:off x="2188210" y="1227455"/>
            <a:ext cx="5180330" cy="652780"/>
          </a:xfrm>
          <a:prstGeom prst="rect">
            <a:avLst/>
          </a:prstGeom>
        </p:spPr>
      </p:pic>
      <p:pic>
        <p:nvPicPr>
          <p:cNvPr id="4" name="图片 3"/>
          <p:cNvPicPr>
            <a:picLocks noChangeAspect="1"/>
          </p:cNvPicPr>
          <p:nvPr/>
        </p:nvPicPr>
        <p:blipFill>
          <a:blip r:embed="rId2"/>
          <a:stretch>
            <a:fillRect/>
          </a:stretch>
        </p:blipFill>
        <p:spPr>
          <a:xfrm>
            <a:off x="2188210" y="2295525"/>
            <a:ext cx="5180965" cy="1423670"/>
          </a:xfrm>
          <a:prstGeom prst="rect">
            <a:avLst/>
          </a:prstGeom>
        </p:spPr>
      </p:pic>
      <p:sp>
        <p:nvSpPr>
          <p:cNvPr id="6" name="文本框 5"/>
          <p:cNvSpPr txBox="1"/>
          <p:nvPr/>
        </p:nvSpPr>
        <p:spPr>
          <a:xfrm>
            <a:off x="7919720" y="2295525"/>
            <a:ext cx="2493645" cy="275590"/>
          </a:xfrm>
          <a:prstGeom prst="rect">
            <a:avLst/>
          </a:prstGeom>
          <a:noFill/>
        </p:spPr>
        <p:txBody>
          <a:bodyPr wrap="square" rtlCol="0">
            <a:spAutoFit/>
          </a:bodyPr>
          <a:p>
            <a:r>
              <a:rPr lang="zh-CN" altLang="en-US" sz="1200">
                <a:solidFill>
                  <a:schemeClr val="tx1">
                    <a:lumMod val="95000"/>
                    <a:lumOff val="5000"/>
                  </a:schemeClr>
                </a:solidFill>
                <a:sym typeface="+mn-ea"/>
              </a:rPr>
              <a:t>返回指定索引处的</a:t>
            </a:r>
            <a:r>
              <a:rPr lang="zh-CN" altLang="en-US" sz="1200">
                <a:solidFill>
                  <a:schemeClr val="tx1">
                    <a:lumMod val="95000"/>
                    <a:lumOff val="5000"/>
                  </a:schemeClr>
                </a:solidFill>
                <a:sym typeface="+mn-ea"/>
              </a:rPr>
              <a:t>键</a:t>
            </a:r>
            <a:endParaRPr lang="zh-CN" altLang="en-US" sz="1200">
              <a:solidFill>
                <a:schemeClr val="tx1">
                  <a:lumMod val="95000"/>
                  <a:lumOff val="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107632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Task2</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B+Tree Data Structure</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50505" y="1221740"/>
            <a:ext cx="2493645" cy="351155"/>
          </a:xfrm>
          <a:prstGeom prst="rect">
            <a:avLst/>
          </a:prstGeom>
          <a:noFill/>
        </p:spPr>
        <p:txBody>
          <a:bodyPr wrap="square" rtlCol="0">
            <a:noAutofit/>
          </a:bodyPr>
          <a:p>
            <a:r>
              <a:rPr lang="zh-CN" altLang="en-US" sz="1200">
                <a:solidFill>
                  <a:schemeClr val="tx1">
                    <a:lumMod val="95000"/>
                    <a:lumOff val="5000"/>
                  </a:schemeClr>
                </a:solidFill>
              </a:rPr>
              <a:t>空树检查与处理</a:t>
            </a:r>
            <a:endParaRPr lang="zh-CN" altLang="en-US" sz="1200">
              <a:solidFill>
                <a:schemeClr val="tx1">
                  <a:lumMod val="95000"/>
                  <a:lumOff val="5000"/>
                </a:schemeClr>
              </a:solidFill>
            </a:endParaRPr>
          </a:p>
        </p:txBody>
      </p:sp>
      <p:sp>
        <p:nvSpPr>
          <p:cNvPr id="18" name="文本框 17"/>
          <p:cNvSpPr txBox="1"/>
          <p:nvPr/>
        </p:nvSpPr>
        <p:spPr>
          <a:xfrm>
            <a:off x="7919720" y="3388995"/>
            <a:ext cx="2920365" cy="275590"/>
          </a:xfrm>
          <a:prstGeom prst="rect">
            <a:avLst/>
          </a:prstGeom>
          <a:noFill/>
        </p:spPr>
        <p:txBody>
          <a:bodyPr wrap="square" rtlCol="0">
            <a:spAutoFit/>
          </a:bodyPr>
          <a:p>
            <a:r>
              <a:rPr lang="zh-CN" altLang="en-US" sz="1200">
                <a:solidFill>
                  <a:schemeClr val="tx1">
                    <a:lumMod val="95000"/>
                    <a:lumOff val="5000"/>
                  </a:schemeClr>
                </a:solidFill>
                <a:sym typeface="+mn-ea"/>
              </a:rPr>
              <a:t>在叶子中插入键值对，处理重复键情况</a:t>
            </a:r>
            <a:endParaRPr lang="zh-CN" altLang="en-US" sz="1200">
              <a:solidFill>
                <a:schemeClr val="tx1">
                  <a:lumMod val="95000"/>
                  <a:lumOff val="5000"/>
                </a:schemeClr>
              </a:solidFill>
              <a:sym typeface="+mn-ea"/>
            </a:endParaRPr>
          </a:p>
        </p:txBody>
      </p:sp>
      <p:sp>
        <p:nvSpPr>
          <p:cNvPr id="6" name="文本框 5"/>
          <p:cNvSpPr txBox="1"/>
          <p:nvPr/>
        </p:nvSpPr>
        <p:spPr>
          <a:xfrm>
            <a:off x="7919720" y="2295525"/>
            <a:ext cx="2493645" cy="275590"/>
          </a:xfrm>
          <a:prstGeom prst="rect">
            <a:avLst/>
          </a:prstGeom>
          <a:noFill/>
        </p:spPr>
        <p:txBody>
          <a:bodyPr wrap="square" rtlCol="0">
            <a:spAutoFit/>
          </a:bodyPr>
          <a:p>
            <a:r>
              <a:rPr lang="zh-CN" altLang="en-US" sz="1200">
                <a:solidFill>
                  <a:schemeClr val="tx1">
                    <a:lumMod val="95000"/>
                    <a:lumOff val="5000"/>
                  </a:schemeClr>
                </a:solidFill>
                <a:sym typeface="+mn-ea"/>
              </a:rPr>
              <a:t>找到应该插入的叶子页面</a:t>
            </a:r>
            <a:endParaRPr lang="zh-CN" altLang="en-US" sz="1200">
              <a:solidFill>
                <a:schemeClr val="tx1">
                  <a:lumMod val="95000"/>
                  <a:lumOff val="5000"/>
                </a:schemeClr>
              </a:solidFill>
              <a:sym typeface="+mn-ea"/>
            </a:endParaRPr>
          </a:p>
        </p:txBody>
      </p:sp>
      <p:pic>
        <p:nvPicPr>
          <p:cNvPr id="3" name="图片 2"/>
          <p:cNvPicPr>
            <a:picLocks noChangeAspect="1"/>
          </p:cNvPicPr>
          <p:nvPr/>
        </p:nvPicPr>
        <p:blipFill>
          <a:blip r:embed="rId1"/>
          <a:stretch>
            <a:fillRect/>
          </a:stretch>
        </p:blipFill>
        <p:spPr>
          <a:xfrm>
            <a:off x="2188210" y="1052830"/>
            <a:ext cx="5161280" cy="1101090"/>
          </a:xfrm>
          <a:prstGeom prst="rect">
            <a:avLst/>
          </a:prstGeom>
        </p:spPr>
      </p:pic>
      <p:pic>
        <p:nvPicPr>
          <p:cNvPr id="7" name="图片 6"/>
          <p:cNvPicPr>
            <a:picLocks noChangeAspect="1"/>
          </p:cNvPicPr>
          <p:nvPr/>
        </p:nvPicPr>
        <p:blipFill>
          <a:blip r:embed="rId2"/>
          <a:stretch>
            <a:fillRect/>
          </a:stretch>
        </p:blipFill>
        <p:spPr>
          <a:xfrm>
            <a:off x="2188210" y="2295525"/>
            <a:ext cx="5161280" cy="951865"/>
          </a:xfrm>
          <a:prstGeom prst="rect">
            <a:avLst/>
          </a:prstGeom>
        </p:spPr>
      </p:pic>
      <p:pic>
        <p:nvPicPr>
          <p:cNvPr id="8" name="图片 7"/>
          <p:cNvPicPr>
            <a:picLocks noChangeAspect="1"/>
          </p:cNvPicPr>
          <p:nvPr/>
        </p:nvPicPr>
        <p:blipFill>
          <a:blip r:embed="rId3"/>
          <a:stretch>
            <a:fillRect/>
          </a:stretch>
        </p:blipFill>
        <p:spPr>
          <a:xfrm>
            <a:off x="2188210" y="3388995"/>
            <a:ext cx="5161280" cy="1810385"/>
          </a:xfrm>
          <a:prstGeom prst="rect">
            <a:avLst/>
          </a:prstGeom>
        </p:spPr>
      </p:pic>
      <p:pic>
        <p:nvPicPr>
          <p:cNvPr id="9" name="图片 8"/>
          <p:cNvPicPr>
            <a:picLocks noChangeAspect="1"/>
          </p:cNvPicPr>
          <p:nvPr/>
        </p:nvPicPr>
        <p:blipFill>
          <a:blip r:embed="rId4"/>
          <a:stretch>
            <a:fillRect/>
          </a:stretch>
        </p:blipFill>
        <p:spPr>
          <a:xfrm>
            <a:off x="2188210" y="5334635"/>
            <a:ext cx="5171440" cy="1057275"/>
          </a:xfrm>
          <a:prstGeom prst="rect">
            <a:avLst/>
          </a:prstGeom>
        </p:spPr>
      </p:pic>
      <p:sp>
        <p:nvSpPr>
          <p:cNvPr id="10" name="文本框 9"/>
          <p:cNvSpPr txBox="1"/>
          <p:nvPr/>
        </p:nvSpPr>
        <p:spPr>
          <a:xfrm>
            <a:off x="8046720" y="5334635"/>
            <a:ext cx="2988310" cy="275590"/>
          </a:xfrm>
          <a:prstGeom prst="rect">
            <a:avLst/>
          </a:prstGeom>
          <a:noFill/>
        </p:spPr>
        <p:txBody>
          <a:bodyPr wrap="square" rtlCol="0">
            <a:spAutoFit/>
          </a:bodyPr>
          <a:p>
            <a:r>
              <a:rPr lang="zh-CN" altLang="en-US" sz="1200">
                <a:solidFill>
                  <a:schemeClr val="tx1">
                    <a:lumMod val="95000"/>
                    <a:lumOff val="5000"/>
                  </a:schemeClr>
                </a:solidFill>
                <a:sym typeface="+mn-ea"/>
              </a:rPr>
              <a:t>检查插入后叶子是否溢出，未溢出则完成</a:t>
            </a:r>
            <a:endParaRPr lang="zh-CN" altLang="en-US" sz="1200">
              <a:solidFill>
                <a:schemeClr val="tx1">
                  <a:lumMod val="95000"/>
                  <a:lumOff val="5000"/>
                </a:schemeClr>
              </a:solidFill>
              <a:sym typeface="+mn-ea"/>
            </a:endParaRPr>
          </a:p>
        </p:txBody>
      </p:sp>
      <p:sp>
        <p:nvSpPr>
          <p:cNvPr id="11" name="文本框 10"/>
          <p:cNvSpPr txBox="1"/>
          <p:nvPr/>
        </p:nvSpPr>
        <p:spPr>
          <a:xfrm>
            <a:off x="459105" y="2291080"/>
            <a:ext cx="130111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pitchFamily="34" charset="-122"/>
              </a:rPr>
              <a:t>Insert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227" y="-538250"/>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0" name="矩形 59"/>
          <p:cNvSpPr/>
          <p:nvPr/>
        </p:nvSpPr>
        <p:spPr>
          <a:xfrm>
            <a:off x="3206750" y="351790"/>
            <a:ext cx="5384165"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Insertion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的具体</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50505" y="1221740"/>
            <a:ext cx="2953385" cy="351155"/>
          </a:xfrm>
          <a:prstGeom prst="rect">
            <a:avLst/>
          </a:prstGeom>
          <a:noFill/>
        </p:spPr>
        <p:txBody>
          <a:bodyPr wrap="square" rtlCol="0">
            <a:noAutofit/>
          </a:bodyPr>
          <a:p>
            <a:r>
              <a:rPr lang="zh-CN" altLang="en-US" sz="1200">
                <a:solidFill>
                  <a:schemeClr val="tx1">
                    <a:lumMod val="95000"/>
                    <a:lumOff val="5000"/>
                  </a:schemeClr>
                </a:solidFill>
              </a:rPr>
              <a:t>处理叶子溢出，分裂叶子并插入到父节点</a:t>
            </a:r>
            <a:endParaRPr lang="zh-CN" altLang="en-US" sz="1200">
              <a:solidFill>
                <a:schemeClr val="tx1">
                  <a:lumMod val="95000"/>
                  <a:lumOff val="5000"/>
                </a:schemeClr>
              </a:solidFill>
            </a:endParaRPr>
          </a:p>
        </p:txBody>
      </p:sp>
      <p:sp>
        <p:nvSpPr>
          <p:cNvPr id="18" name="文本框 17"/>
          <p:cNvSpPr txBox="1"/>
          <p:nvPr/>
        </p:nvSpPr>
        <p:spPr>
          <a:xfrm>
            <a:off x="7919720" y="3664585"/>
            <a:ext cx="2920365" cy="275590"/>
          </a:xfrm>
          <a:prstGeom prst="rect">
            <a:avLst/>
          </a:prstGeom>
          <a:noFill/>
        </p:spPr>
        <p:txBody>
          <a:bodyPr wrap="square" rtlCol="0">
            <a:spAutoFit/>
          </a:bodyPr>
          <a:p>
            <a:r>
              <a:rPr lang="zh-CN" altLang="en-US" sz="1200">
                <a:solidFill>
                  <a:schemeClr val="tx1">
                    <a:lumMod val="95000"/>
                    <a:lumOff val="5000"/>
                  </a:schemeClr>
                </a:solidFill>
                <a:sym typeface="+mn-ea"/>
              </a:rPr>
              <a:t>释放所有锁和页面资源，返回成功</a:t>
            </a:r>
            <a:endParaRPr lang="zh-CN" altLang="en-US" sz="1200">
              <a:solidFill>
                <a:schemeClr val="tx1">
                  <a:lumMod val="95000"/>
                  <a:lumOff val="5000"/>
                </a:schemeClr>
              </a:solidFill>
              <a:sym typeface="+mn-ea"/>
            </a:endParaRPr>
          </a:p>
        </p:txBody>
      </p:sp>
      <p:pic>
        <p:nvPicPr>
          <p:cNvPr id="2" name="图片 1"/>
          <p:cNvPicPr>
            <a:picLocks noChangeAspect="1"/>
          </p:cNvPicPr>
          <p:nvPr/>
        </p:nvPicPr>
        <p:blipFill>
          <a:blip r:embed="rId1"/>
          <a:stretch>
            <a:fillRect/>
          </a:stretch>
        </p:blipFill>
        <p:spPr>
          <a:xfrm>
            <a:off x="2166620" y="1145540"/>
            <a:ext cx="5166360" cy="2153920"/>
          </a:xfrm>
          <a:prstGeom prst="rect">
            <a:avLst/>
          </a:prstGeom>
        </p:spPr>
      </p:pic>
      <p:pic>
        <p:nvPicPr>
          <p:cNvPr id="4" name="图片 3"/>
          <p:cNvPicPr>
            <a:picLocks noChangeAspect="1"/>
          </p:cNvPicPr>
          <p:nvPr/>
        </p:nvPicPr>
        <p:blipFill>
          <a:blip r:embed="rId2"/>
          <a:stretch>
            <a:fillRect/>
          </a:stretch>
        </p:blipFill>
        <p:spPr>
          <a:xfrm>
            <a:off x="2159000" y="3672205"/>
            <a:ext cx="5173980" cy="1109980"/>
          </a:xfrm>
          <a:prstGeom prst="rect">
            <a:avLst/>
          </a:prstGeom>
        </p:spPr>
      </p:pic>
      <p:sp>
        <p:nvSpPr>
          <p:cNvPr id="11" name="文本框 10"/>
          <p:cNvSpPr txBox="1"/>
          <p:nvPr/>
        </p:nvSpPr>
        <p:spPr>
          <a:xfrm>
            <a:off x="459105" y="2291080"/>
            <a:ext cx="130111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pitchFamily="34" charset="-122"/>
              </a:rPr>
              <a:t>Insert</a:t>
            </a:r>
            <a:r>
              <a:rPr lang="zh-CN" altLang="en-US" sz="1800">
                <a:latin typeface="Arial" panose="020B0604020202020204" pitchFamily="34" charset="0"/>
                <a:ea typeface="微软雅黑" panose="020B0503020204020204" pitchFamily="34" charset="-122"/>
              </a:rPr>
              <a:t>函数</a:t>
            </a:r>
            <a:endParaRPr lang="zh-CN" altLang="en-US" sz="18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6736</Words>
  <Application>WPS 文字</Application>
  <PresentationFormat>自定义</PresentationFormat>
  <Paragraphs>436</Paragraphs>
  <Slides>38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Arial</vt:lpstr>
      <vt:lpstr>宋体</vt:lpstr>
      <vt:lpstr>Wingdings</vt:lpstr>
      <vt:lpstr>微软雅黑</vt:lpstr>
      <vt:lpstr>汉仪旗黑</vt:lpstr>
      <vt:lpstr>Times New Roman</vt:lpstr>
      <vt:lpstr>Calibri</vt:lpstr>
      <vt:lpstr>Helvetica Neue</vt:lpstr>
      <vt:lpstr>汉仪书宋二KW</vt:lpstr>
      <vt:lpstr>宋体</vt:lpstr>
      <vt:lpstr>Arial Unicode MS</vt:lpstr>
      <vt:lpstr>Calibri 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WPS_1686780189</cp:lastModifiedBy>
  <cp:revision>112</cp:revision>
  <dcterms:created xsi:type="dcterms:W3CDTF">2025-12-16T02:59:09Z</dcterms:created>
  <dcterms:modified xsi:type="dcterms:W3CDTF">2025-12-16T02:59:09Z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2052-6.0.2.8225</vt:lpwstr>
  </property>
  <property fmtid="{D5CDD505-2E9C-101B-9397-08002B2CF9AE}" pid="3" name="ICV">
    <vt:lpwstr>ADC236AC0FE181FCB41A40695915372B_43</vt:lpwstr>
  </property>
</Properties>
</file>